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8" r:id="rId2"/>
    <p:sldId id="262" r:id="rId3"/>
    <p:sldId id="271" r:id="rId4"/>
    <p:sldId id="264" r:id="rId5"/>
    <p:sldId id="263" r:id="rId6"/>
    <p:sldId id="266" r:id="rId7"/>
    <p:sldId id="269" r:id="rId8"/>
    <p:sldId id="270" r:id="rId9"/>
  </p:sldIdLst>
  <p:sldSz cx="12192000" cy="6858000"/>
  <p:notesSz cx="6735763" cy="98663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42BD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6381" autoAdjust="0"/>
  </p:normalViewPr>
  <p:slideViewPr>
    <p:cSldViewPr snapToGrid="0">
      <p:cViewPr varScale="1">
        <p:scale>
          <a:sx n="86" d="100"/>
          <a:sy n="86" d="100"/>
        </p:scale>
        <p:origin x="1554"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C783E012-014B-4489-9106-889935D139A7}" type="datetimeFigureOut">
              <a:rPr lang="en-GB" smtClean="0"/>
              <a:t>09/10/2026</a:t>
            </a:fld>
            <a:endParaRPr lang="en-GB"/>
          </a:p>
        </p:txBody>
      </p:sp>
      <p:sp>
        <p:nvSpPr>
          <p:cNvPr id="4" name="Slide Image Placeholder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EEBBE024-AC78-435B-AF28-5358598260B1}" type="slidenum">
              <a:rPr lang="en-GB" smtClean="0"/>
              <a:t>‹#›</a:t>
            </a:fld>
            <a:endParaRPr lang="en-GB"/>
          </a:p>
        </p:txBody>
      </p:sp>
    </p:spTree>
    <p:extLst>
      <p:ext uri="{BB962C8B-B14F-4D97-AF65-F5344CB8AC3E}">
        <p14:creationId xmlns:p14="http://schemas.microsoft.com/office/powerpoint/2010/main" val="12275026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businessinsider.com/things-to-know-before-giving-a-presentation-2015-1#-3"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EBBE024-AC78-435B-AF28-5358598260B1}" type="slidenum">
              <a:rPr lang="en-GB" smtClean="0"/>
              <a:t>1</a:t>
            </a:fld>
            <a:endParaRPr lang="en-GB"/>
          </a:p>
        </p:txBody>
      </p:sp>
    </p:spTree>
    <p:extLst>
      <p:ext uri="{BB962C8B-B14F-4D97-AF65-F5344CB8AC3E}">
        <p14:creationId xmlns:p14="http://schemas.microsoft.com/office/powerpoint/2010/main" val="36237734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EBBE024-AC78-435B-AF28-5358598260B1}" type="slidenum">
              <a:rPr lang="en-GB" smtClean="0"/>
              <a:t>2</a:t>
            </a:fld>
            <a:endParaRPr lang="en-GB"/>
          </a:p>
        </p:txBody>
      </p:sp>
    </p:spTree>
    <p:extLst>
      <p:ext uri="{BB962C8B-B14F-4D97-AF65-F5344CB8AC3E}">
        <p14:creationId xmlns:p14="http://schemas.microsoft.com/office/powerpoint/2010/main" val="22641319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EBBE024-AC78-435B-AF28-5358598260B1}" type="slidenum">
              <a:rPr lang="en-GB" smtClean="0"/>
              <a:t>3</a:t>
            </a:fld>
            <a:endParaRPr lang="en-GB"/>
          </a:p>
        </p:txBody>
      </p:sp>
    </p:spTree>
    <p:extLst>
      <p:ext uri="{BB962C8B-B14F-4D97-AF65-F5344CB8AC3E}">
        <p14:creationId xmlns:p14="http://schemas.microsoft.com/office/powerpoint/2010/main" val="15513051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EBBE024-AC78-435B-AF28-5358598260B1}" type="slidenum">
              <a:rPr lang="en-GB" smtClean="0"/>
              <a:t>4</a:t>
            </a:fld>
            <a:endParaRPr lang="en-GB"/>
          </a:p>
        </p:txBody>
      </p:sp>
    </p:spTree>
    <p:extLst>
      <p:ext uri="{BB962C8B-B14F-4D97-AF65-F5344CB8AC3E}">
        <p14:creationId xmlns:p14="http://schemas.microsoft.com/office/powerpoint/2010/main" val="7631635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1" i="0" dirty="0">
                <a:solidFill>
                  <a:srgbClr val="475569"/>
                </a:solidFill>
                <a:effectLst/>
                <a:latin typeface="Gilroy"/>
              </a:rPr>
              <a:t>Speak Nonsense Game</a:t>
            </a:r>
            <a:br>
              <a:rPr lang="en-GB" b="0" i="0" u="none" strike="noStrike" dirty="0">
                <a:solidFill>
                  <a:srgbClr val="0EA5E9"/>
                </a:solidFill>
                <a:effectLst/>
                <a:latin typeface="Gilroy"/>
                <a:hlinkClick r:id="rId3"/>
              </a:rPr>
            </a:br>
            <a:r>
              <a:rPr lang="en-GB" b="0" i="0" u="none" strike="noStrike" dirty="0">
                <a:solidFill>
                  <a:srgbClr val="0EA5E9"/>
                </a:solidFill>
                <a:effectLst/>
                <a:latin typeface="Gilroy"/>
                <a:hlinkClick r:id="rId3"/>
              </a:rPr>
              <a:t>According to research</a:t>
            </a:r>
            <a:r>
              <a:rPr lang="en-GB" b="0" i="0" dirty="0">
                <a:solidFill>
                  <a:srgbClr val="475569"/>
                </a:solidFill>
                <a:effectLst/>
                <a:latin typeface="Gilroy"/>
              </a:rPr>
              <a:t>, an excellent presentation is 38% your voice, 55% non-verbal communication and just 7% your content. In other words, your delivery matters even more than what you say, and this exercise helps you refine it. Find a paragraph online in a language you don’t understand or simply write down a few lines of </a:t>
            </a:r>
            <a:r>
              <a:rPr lang="en-GB" b="0" i="0" dirty="0" err="1">
                <a:solidFill>
                  <a:srgbClr val="475569"/>
                </a:solidFill>
                <a:effectLst/>
                <a:latin typeface="Gilroy"/>
              </a:rPr>
              <a:t>jibberish</a:t>
            </a:r>
            <a:r>
              <a:rPr lang="en-GB" b="0" i="0" dirty="0">
                <a:solidFill>
                  <a:srgbClr val="475569"/>
                </a:solidFill>
                <a:effectLst/>
                <a:latin typeface="Gilroy"/>
              </a:rPr>
              <a:t>, and practice saying it aloud as though you’re giving a speech. Pay mind to your tone, inflections, and generally how you can use your voice to create more interest.</a:t>
            </a:r>
            <a:endParaRPr lang="en-GB" b="1" i="0" dirty="0">
              <a:solidFill>
                <a:srgbClr val="475569"/>
              </a:solidFill>
              <a:effectLst/>
              <a:latin typeface="Gilroy"/>
            </a:endParaRPr>
          </a:p>
          <a:p>
            <a:pPr algn="l"/>
            <a:endParaRPr lang="en-GB" b="1" i="0" dirty="0">
              <a:solidFill>
                <a:srgbClr val="475569"/>
              </a:solidFill>
              <a:effectLst/>
              <a:latin typeface="Gilroy"/>
            </a:endParaRPr>
          </a:p>
          <a:p>
            <a:pPr algn="l"/>
            <a:r>
              <a:rPr lang="en-GB" b="1" i="0" dirty="0">
                <a:solidFill>
                  <a:srgbClr val="475569"/>
                </a:solidFill>
                <a:effectLst/>
                <a:latin typeface="Gilroy"/>
              </a:rPr>
              <a:t>One Minute Off-the-Cuff Game</a:t>
            </a:r>
            <a:br>
              <a:rPr lang="en-GB" dirty="0"/>
            </a:br>
            <a:r>
              <a:rPr lang="en-GB" b="0" i="0" dirty="0">
                <a:solidFill>
                  <a:srgbClr val="475569"/>
                </a:solidFill>
                <a:effectLst/>
                <a:latin typeface="Gilroy"/>
              </a:rPr>
              <a:t>For this exercise, you’ll set a timer on your phone for one minute and record yourself giving an impromptu speech on any topic that interests you. The only rule is that you can’t prepare for it in any way. This is designed to get you more comfortable speaking off-the-cuff and minimize the anxiety that comes from being afraid you won’t have anything to say.</a:t>
            </a:r>
            <a:endParaRPr lang="en-GB" b="1" i="0" dirty="0">
              <a:solidFill>
                <a:srgbClr val="17181C"/>
              </a:solidFill>
              <a:effectLst/>
              <a:latin typeface="Inter"/>
            </a:endParaRPr>
          </a:p>
          <a:p>
            <a:pPr algn="l"/>
            <a:endParaRPr lang="en-GB" b="1" i="0" dirty="0">
              <a:solidFill>
                <a:srgbClr val="17181C"/>
              </a:solidFill>
              <a:effectLst/>
              <a:latin typeface="Inter"/>
            </a:endParaRPr>
          </a:p>
          <a:p>
            <a:pPr algn="l"/>
            <a:r>
              <a:rPr lang="en-GB" b="1" i="0" dirty="0">
                <a:solidFill>
                  <a:srgbClr val="17181C"/>
                </a:solidFill>
                <a:effectLst/>
                <a:latin typeface="Inter"/>
              </a:rPr>
              <a:t>Speak up! Game</a:t>
            </a:r>
          </a:p>
          <a:p>
            <a:pPr algn="l"/>
            <a:r>
              <a:rPr lang="en-GB" b="0" i="0" dirty="0">
                <a:solidFill>
                  <a:srgbClr val="17181C"/>
                </a:solidFill>
                <a:effectLst/>
                <a:latin typeface="Inter"/>
              </a:rPr>
              <a:t>Make a list of stupid statements. For example:</a:t>
            </a:r>
          </a:p>
          <a:p>
            <a:pPr algn="l"/>
            <a:endParaRPr lang="en-GB" b="0" i="0" dirty="0">
              <a:solidFill>
                <a:srgbClr val="17181C"/>
              </a:solidFill>
              <a:effectLst/>
              <a:latin typeface="Inter"/>
            </a:endParaRPr>
          </a:p>
          <a:p>
            <a:pPr algn="l">
              <a:buFont typeface="Arial" panose="020B0604020202020204" pitchFamily="34" charset="0"/>
              <a:buChar char="•"/>
            </a:pPr>
            <a:r>
              <a:rPr lang="en-GB" b="0" i="0" dirty="0">
                <a:solidFill>
                  <a:srgbClr val="17181C"/>
                </a:solidFill>
                <a:effectLst/>
                <a:latin typeface="Inter"/>
              </a:rPr>
              <a:t> Santa Claus should be banned.</a:t>
            </a:r>
          </a:p>
          <a:p>
            <a:pPr algn="l">
              <a:buFont typeface="Arial" panose="020B0604020202020204" pitchFamily="34" charset="0"/>
              <a:buChar char="•"/>
            </a:pPr>
            <a:r>
              <a:rPr lang="en-GB" b="0" i="0" dirty="0">
                <a:solidFill>
                  <a:srgbClr val="17181C"/>
                </a:solidFill>
                <a:effectLst/>
                <a:latin typeface="Inter"/>
              </a:rPr>
              <a:t> All cars should be powered by olive oil.</a:t>
            </a:r>
          </a:p>
          <a:p>
            <a:pPr algn="l">
              <a:buFont typeface="Arial" panose="020B0604020202020204" pitchFamily="34" charset="0"/>
              <a:buChar char="•"/>
            </a:pPr>
            <a:r>
              <a:rPr lang="en-GB" b="0" i="0" dirty="0">
                <a:solidFill>
                  <a:srgbClr val="17181C"/>
                </a:solidFill>
                <a:effectLst/>
                <a:latin typeface="Inter"/>
              </a:rPr>
              <a:t> All board games should have pictures of kittens on them.</a:t>
            </a:r>
          </a:p>
          <a:p>
            <a:pPr algn="l">
              <a:buFont typeface="Arial" panose="020B0604020202020204" pitchFamily="34" charset="0"/>
              <a:buChar char="•"/>
            </a:pPr>
            <a:r>
              <a:rPr lang="en-GB" b="0" i="0" dirty="0">
                <a:solidFill>
                  <a:srgbClr val="17181C"/>
                </a:solidFill>
                <a:effectLst/>
                <a:latin typeface="Inter"/>
              </a:rPr>
              <a:t> Humans should live in the ocean.</a:t>
            </a:r>
          </a:p>
          <a:p>
            <a:pPr algn="l">
              <a:buFont typeface="Arial" panose="020B0604020202020204" pitchFamily="34" charset="0"/>
              <a:buChar char="•"/>
            </a:pPr>
            <a:r>
              <a:rPr lang="en-GB" b="0" i="0" dirty="0">
                <a:solidFill>
                  <a:srgbClr val="17181C"/>
                </a:solidFill>
                <a:effectLst/>
                <a:latin typeface="Inter"/>
              </a:rPr>
              <a:t> Why Lemons should be square.</a:t>
            </a:r>
          </a:p>
          <a:p>
            <a:pPr algn="l">
              <a:buFont typeface="Arial" panose="020B0604020202020204" pitchFamily="34" charset="0"/>
              <a:buNone/>
            </a:pPr>
            <a:endParaRPr lang="en-GB" b="0" i="0" dirty="0">
              <a:solidFill>
                <a:srgbClr val="17181C"/>
              </a:solidFill>
              <a:effectLst/>
              <a:latin typeface="Inter"/>
            </a:endParaRPr>
          </a:p>
          <a:p>
            <a:pPr algn="l"/>
            <a:r>
              <a:rPr lang="en-GB" b="0" i="0" dirty="0">
                <a:solidFill>
                  <a:srgbClr val="17181C"/>
                </a:solidFill>
                <a:effectLst/>
                <a:latin typeface="Inter"/>
              </a:rPr>
              <a:t>Players are picking up a random paper with a statement. </a:t>
            </a:r>
          </a:p>
          <a:p>
            <a:pPr algn="l"/>
            <a:r>
              <a:rPr lang="en-GB" b="0" i="0" dirty="0">
                <a:solidFill>
                  <a:srgbClr val="17181C"/>
                </a:solidFill>
                <a:effectLst/>
                <a:latin typeface="Inter"/>
              </a:rPr>
              <a:t>They have 90 seconds since they picked the paper to persuade others why the "statement" is good idea and should be applied. </a:t>
            </a:r>
          </a:p>
          <a:p>
            <a:pPr algn="l"/>
            <a:r>
              <a:rPr lang="en-GB" b="0" i="0" dirty="0">
                <a:solidFill>
                  <a:srgbClr val="17181C"/>
                </a:solidFill>
                <a:effectLst/>
                <a:latin typeface="Inter"/>
              </a:rPr>
              <a:t>The more stupider and less meaningful the statement or question is the better.</a:t>
            </a:r>
          </a:p>
          <a:p>
            <a:pPr algn="l"/>
            <a:r>
              <a:rPr lang="en-GB" b="0" i="0" dirty="0">
                <a:solidFill>
                  <a:srgbClr val="17181C"/>
                </a:solidFill>
                <a:effectLst/>
                <a:latin typeface="Inter"/>
              </a:rPr>
              <a:t>People that are struggling with English they get up to 2 minutes but with no other help other than explaining to them the question or statement in their native language if possible.</a:t>
            </a:r>
          </a:p>
          <a:p>
            <a:pPr algn="l"/>
            <a:r>
              <a:rPr lang="en-GB" b="0" i="0" dirty="0">
                <a:solidFill>
                  <a:srgbClr val="17181C"/>
                </a:solidFill>
                <a:effectLst/>
                <a:latin typeface="Inter"/>
              </a:rPr>
              <a:t>You can not read out loud what the pepper says, only after your turn has ended.</a:t>
            </a:r>
          </a:p>
          <a:p>
            <a:endParaRPr lang="en-GB" dirty="0"/>
          </a:p>
          <a:p>
            <a:endParaRPr lang="en-GB" dirty="0"/>
          </a:p>
        </p:txBody>
      </p:sp>
      <p:sp>
        <p:nvSpPr>
          <p:cNvPr id="4" name="Slide Number Placeholder 3"/>
          <p:cNvSpPr>
            <a:spLocks noGrp="1"/>
          </p:cNvSpPr>
          <p:nvPr>
            <p:ph type="sldNum" sz="quarter" idx="5"/>
          </p:nvPr>
        </p:nvSpPr>
        <p:spPr/>
        <p:txBody>
          <a:bodyPr/>
          <a:lstStyle/>
          <a:p>
            <a:fld id="{EEBBE024-AC78-435B-AF28-5358598260B1}" type="slidenum">
              <a:rPr lang="en-GB" smtClean="0"/>
              <a:t>5</a:t>
            </a:fld>
            <a:endParaRPr lang="en-GB"/>
          </a:p>
        </p:txBody>
      </p:sp>
    </p:spTree>
    <p:extLst>
      <p:ext uri="{BB962C8B-B14F-4D97-AF65-F5344CB8AC3E}">
        <p14:creationId xmlns:p14="http://schemas.microsoft.com/office/powerpoint/2010/main" val="5311919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EBBE024-AC78-435B-AF28-5358598260B1}" type="slidenum">
              <a:rPr lang="en-GB" smtClean="0"/>
              <a:t>6</a:t>
            </a:fld>
            <a:endParaRPr lang="en-GB"/>
          </a:p>
        </p:txBody>
      </p:sp>
    </p:spTree>
    <p:extLst>
      <p:ext uri="{BB962C8B-B14F-4D97-AF65-F5344CB8AC3E}">
        <p14:creationId xmlns:p14="http://schemas.microsoft.com/office/powerpoint/2010/main" val="32404455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EBBE024-AC78-435B-AF28-5358598260B1}" type="slidenum">
              <a:rPr lang="en-GB" smtClean="0"/>
              <a:t>7</a:t>
            </a:fld>
            <a:endParaRPr lang="en-GB"/>
          </a:p>
        </p:txBody>
      </p:sp>
    </p:spTree>
    <p:extLst>
      <p:ext uri="{BB962C8B-B14F-4D97-AF65-F5344CB8AC3E}">
        <p14:creationId xmlns:p14="http://schemas.microsoft.com/office/powerpoint/2010/main" val="9426055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EBBE024-AC78-435B-AF28-5358598260B1}" type="slidenum">
              <a:rPr lang="en-GB" smtClean="0"/>
              <a:t>8</a:t>
            </a:fld>
            <a:endParaRPr lang="en-GB"/>
          </a:p>
        </p:txBody>
      </p:sp>
    </p:spTree>
    <p:extLst>
      <p:ext uri="{BB962C8B-B14F-4D97-AF65-F5344CB8AC3E}">
        <p14:creationId xmlns:p14="http://schemas.microsoft.com/office/powerpoint/2010/main" val="32757932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D909A-9DDE-42BB-BF76-24FD6A5951E1}"/>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414DC33F-2B4F-4255-B1C5-5686D5D8C7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CA7E7F41-EF09-4537-BD3F-40F1F0A1D703}"/>
              </a:ext>
            </a:extLst>
          </p:cNvPr>
          <p:cNvSpPr>
            <a:spLocks noGrp="1"/>
          </p:cNvSpPr>
          <p:nvPr>
            <p:ph type="dt" sz="half" idx="10"/>
          </p:nvPr>
        </p:nvSpPr>
        <p:spPr/>
        <p:txBody>
          <a:bodyPr/>
          <a:lstStyle/>
          <a:p>
            <a:fld id="{1FF16E98-B175-4059-89C4-FC2AB6A775C9}" type="datetimeFigureOut">
              <a:rPr lang="en-GB" smtClean="0"/>
              <a:t>09/10/2026</a:t>
            </a:fld>
            <a:endParaRPr lang="en-GB"/>
          </a:p>
        </p:txBody>
      </p:sp>
      <p:sp>
        <p:nvSpPr>
          <p:cNvPr id="5" name="Footer Placeholder 4">
            <a:extLst>
              <a:ext uri="{FF2B5EF4-FFF2-40B4-BE49-F238E27FC236}">
                <a16:creationId xmlns:a16="http://schemas.microsoft.com/office/drawing/2014/main" id="{22DD02A3-0D20-418B-8BA7-34D842531AE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6316F72-66BE-4BEA-A9E7-842B30E76D81}"/>
              </a:ext>
            </a:extLst>
          </p:cNvPr>
          <p:cNvSpPr>
            <a:spLocks noGrp="1"/>
          </p:cNvSpPr>
          <p:nvPr>
            <p:ph type="sldNum" sz="quarter" idx="12"/>
          </p:nvPr>
        </p:nvSpPr>
        <p:spPr/>
        <p:txBody>
          <a:bodyPr/>
          <a:lstStyle/>
          <a:p>
            <a:fld id="{DFB4525D-B810-4427-8CA4-78D1117B5B1A}" type="slidenum">
              <a:rPr lang="en-GB" smtClean="0"/>
              <a:t>‹#›</a:t>
            </a:fld>
            <a:endParaRPr lang="en-GB"/>
          </a:p>
        </p:txBody>
      </p:sp>
    </p:spTree>
    <p:extLst>
      <p:ext uri="{BB962C8B-B14F-4D97-AF65-F5344CB8AC3E}">
        <p14:creationId xmlns:p14="http://schemas.microsoft.com/office/powerpoint/2010/main" val="39948238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371EF-7D74-44EB-A7B8-77C42FAAFFCD}"/>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5731C849-3416-4CB3-B689-4897B82177C5}"/>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0B20A482-DF33-47D2-B108-86EAA9B065D7}"/>
              </a:ext>
            </a:extLst>
          </p:cNvPr>
          <p:cNvSpPr>
            <a:spLocks noGrp="1"/>
          </p:cNvSpPr>
          <p:nvPr>
            <p:ph type="dt" sz="half" idx="10"/>
          </p:nvPr>
        </p:nvSpPr>
        <p:spPr/>
        <p:txBody>
          <a:bodyPr/>
          <a:lstStyle/>
          <a:p>
            <a:fld id="{1FF16E98-B175-4059-89C4-FC2AB6A775C9}" type="datetimeFigureOut">
              <a:rPr lang="en-GB" smtClean="0"/>
              <a:t>09/10/2026</a:t>
            </a:fld>
            <a:endParaRPr lang="en-GB"/>
          </a:p>
        </p:txBody>
      </p:sp>
      <p:sp>
        <p:nvSpPr>
          <p:cNvPr id="5" name="Footer Placeholder 4">
            <a:extLst>
              <a:ext uri="{FF2B5EF4-FFF2-40B4-BE49-F238E27FC236}">
                <a16:creationId xmlns:a16="http://schemas.microsoft.com/office/drawing/2014/main" id="{40A45F93-EDA5-4650-BA96-651A0A8663F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3D0C403-23DA-4348-9430-83C99D52BDB9}"/>
              </a:ext>
            </a:extLst>
          </p:cNvPr>
          <p:cNvSpPr>
            <a:spLocks noGrp="1"/>
          </p:cNvSpPr>
          <p:nvPr>
            <p:ph type="sldNum" sz="quarter" idx="12"/>
          </p:nvPr>
        </p:nvSpPr>
        <p:spPr/>
        <p:txBody>
          <a:bodyPr/>
          <a:lstStyle/>
          <a:p>
            <a:fld id="{DFB4525D-B810-4427-8CA4-78D1117B5B1A}" type="slidenum">
              <a:rPr lang="en-GB" smtClean="0"/>
              <a:t>‹#›</a:t>
            </a:fld>
            <a:endParaRPr lang="en-GB"/>
          </a:p>
        </p:txBody>
      </p:sp>
    </p:spTree>
    <p:extLst>
      <p:ext uri="{BB962C8B-B14F-4D97-AF65-F5344CB8AC3E}">
        <p14:creationId xmlns:p14="http://schemas.microsoft.com/office/powerpoint/2010/main" val="32984915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127D52-7D26-4301-BEC1-EC8AF7235D1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9AD89225-D677-4037-B193-D9520CE96D2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B1518A66-C69E-4CB6-B1E0-388B776A8940}"/>
              </a:ext>
            </a:extLst>
          </p:cNvPr>
          <p:cNvSpPr>
            <a:spLocks noGrp="1"/>
          </p:cNvSpPr>
          <p:nvPr>
            <p:ph type="dt" sz="half" idx="10"/>
          </p:nvPr>
        </p:nvSpPr>
        <p:spPr/>
        <p:txBody>
          <a:bodyPr/>
          <a:lstStyle/>
          <a:p>
            <a:fld id="{1FF16E98-B175-4059-89C4-FC2AB6A775C9}" type="datetimeFigureOut">
              <a:rPr lang="en-GB" smtClean="0"/>
              <a:t>09/10/2026</a:t>
            </a:fld>
            <a:endParaRPr lang="en-GB"/>
          </a:p>
        </p:txBody>
      </p:sp>
      <p:sp>
        <p:nvSpPr>
          <p:cNvPr id="5" name="Footer Placeholder 4">
            <a:extLst>
              <a:ext uri="{FF2B5EF4-FFF2-40B4-BE49-F238E27FC236}">
                <a16:creationId xmlns:a16="http://schemas.microsoft.com/office/drawing/2014/main" id="{C5BC340F-3FD0-4AF7-9FEA-5470E2CFE28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ED9A8E7-487A-4CCF-9CF0-978A39CE3C41}"/>
              </a:ext>
            </a:extLst>
          </p:cNvPr>
          <p:cNvSpPr>
            <a:spLocks noGrp="1"/>
          </p:cNvSpPr>
          <p:nvPr>
            <p:ph type="sldNum" sz="quarter" idx="12"/>
          </p:nvPr>
        </p:nvSpPr>
        <p:spPr/>
        <p:txBody>
          <a:bodyPr/>
          <a:lstStyle/>
          <a:p>
            <a:fld id="{DFB4525D-B810-4427-8CA4-78D1117B5B1A}" type="slidenum">
              <a:rPr lang="en-GB" smtClean="0"/>
              <a:t>‹#›</a:t>
            </a:fld>
            <a:endParaRPr lang="en-GB"/>
          </a:p>
        </p:txBody>
      </p:sp>
    </p:spTree>
    <p:extLst>
      <p:ext uri="{BB962C8B-B14F-4D97-AF65-F5344CB8AC3E}">
        <p14:creationId xmlns:p14="http://schemas.microsoft.com/office/powerpoint/2010/main" val="8812894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040F4-907B-4051-9CC0-CB57F99ECC55}"/>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3F7E4CDE-00E8-4DFD-9F90-9416F17AB835}"/>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0D07F097-69B0-4816-9F77-6B1242440518}"/>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42A5C96C-E0F8-4CF1-BB77-4C18159F49D5}"/>
              </a:ext>
            </a:extLst>
          </p:cNvPr>
          <p:cNvSpPr>
            <a:spLocks noGrp="1"/>
          </p:cNvSpPr>
          <p:nvPr>
            <p:ph type="dt" sz="half" idx="10"/>
          </p:nvPr>
        </p:nvSpPr>
        <p:spPr/>
        <p:txBody>
          <a:bodyPr/>
          <a:lstStyle/>
          <a:p>
            <a:fld id="{1FF16E98-B175-4059-89C4-FC2AB6A775C9}" type="datetimeFigureOut">
              <a:rPr lang="en-GB" smtClean="0"/>
              <a:t>09/10/2026</a:t>
            </a:fld>
            <a:endParaRPr lang="en-GB"/>
          </a:p>
        </p:txBody>
      </p:sp>
      <p:sp>
        <p:nvSpPr>
          <p:cNvPr id="6" name="Footer Placeholder 5">
            <a:extLst>
              <a:ext uri="{FF2B5EF4-FFF2-40B4-BE49-F238E27FC236}">
                <a16:creationId xmlns:a16="http://schemas.microsoft.com/office/drawing/2014/main" id="{1CFF75BA-A3F5-4C32-853F-FB8996D82F8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BD44C80-CEA8-49F6-BDF5-F5D8B43E1E72}"/>
              </a:ext>
            </a:extLst>
          </p:cNvPr>
          <p:cNvSpPr>
            <a:spLocks noGrp="1"/>
          </p:cNvSpPr>
          <p:nvPr>
            <p:ph type="sldNum" sz="quarter" idx="12"/>
          </p:nvPr>
        </p:nvSpPr>
        <p:spPr/>
        <p:txBody>
          <a:bodyPr/>
          <a:lstStyle/>
          <a:p>
            <a:fld id="{DFB4525D-B810-4427-8CA4-78D1117B5B1A}" type="slidenum">
              <a:rPr lang="en-GB" smtClean="0"/>
              <a:t>‹#›</a:t>
            </a:fld>
            <a:endParaRPr lang="en-GB"/>
          </a:p>
        </p:txBody>
      </p:sp>
    </p:spTree>
    <p:extLst>
      <p:ext uri="{BB962C8B-B14F-4D97-AF65-F5344CB8AC3E}">
        <p14:creationId xmlns:p14="http://schemas.microsoft.com/office/powerpoint/2010/main" val="1449015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455E4-3A95-49E6-8DB3-DA844D7B97C1}"/>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CC264EDE-550B-4E0F-8836-10E1D6B0928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78BA5C69-7C84-4D70-AD13-E245FFA85556}"/>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0129ABA3-495B-4B4A-B7F8-7A901ADF9D2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3CBC547A-E65E-4A10-B3E6-20F673851C13}"/>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04E3CB95-93B9-487F-8D1F-FE86466B7122}"/>
              </a:ext>
            </a:extLst>
          </p:cNvPr>
          <p:cNvSpPr>
            <a:spLocks noGrp="1"/>
          </p:cNvSpPr>
          <p:nvPr>
            <p:ph type="dt" sz="half" idx="10"/>
          </p:nvPr>
        </p:nvSpPr>
        <p:spPr/>
        <p:txBody>
          <a:bodyPr/>
          <a:lstStyle/>
          <a:p>
            <a:fld id="{1FF16E98-B175-4059-89C4-FC2AB6A775C9}" type="datetimeFigureOut">
              <a:rPr lang="en-GB" smtClean="0"/>
              <a:t>09/10/2026</a:t>
            </a:fld>
            <a:endParaRPr lang="en-GB"/>
          </a:p>
        </p:txBody>
      </p:sp>
      <p:sp>
        <p:nvSpPr>
          <p:cNvPr id="8" name="Footer Placeholder 7">
            <a:extLst>
              <a:ext uri="{FF2B5EF4-FFF2-40B4-BE49-F238E27FC236}">
                <a16:creationId xmlns:a16="http://schemas.microsoft.com/office/drawing/2014/main" id="{9F109904-E885-43D6-9376-B044E567BD9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991F076-7F89-47B2-B445-792459F918D5}"/>
              </a:ext>
            </a:extLst>
          </p:cNvPr>
          <p:cNvSpPr>
            <a:spLocks noGrp="1"/>
          </p:cNvSpPr>
          <p:nvPr>
            <p:ph type="sldNum" sz="quarter" idx="12"/>
          </p:nvPr>
        </p:nvSpPr>
        <p:spPr/>
        <p:txBody>
          <a:bodyPr/>
          <a:lstStyle/>
          <a:p>
            <a:fld id="{DFB4525D-B810-4427-8CA4-78D1117B5B1A}" type="slidenum">
              <a:rPr lang="en-GB" smtClean="0"/>
              <a:t>‹#›</a:t>
            </a:fld>
            <a:endParaRPr lang="en-GB"/>
          </a:p>
        </p:txBody>
      </p:sp>
    </p:spTree>
    <p:extLst>
      <p:ext uri="{BB962C8B-B14F-4D97-AF65-F5344CB8AC3E}">
        <p14:creationId xmlns:p14="http://schemas.microsoft.com/office/powerpoint/2010/main" val="41902795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F9B88-12D2-434F-8D81-CDB2CFBF3F43}"/>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B30429FB-C6E6-44E8-92DA-D831986348F5}"/>
              </a:ext>
            </a:extLst>
          </p:cNvPr>
          <p:cNvSpPr>
            <a:spLocks noGrp="1"/>
          </p:cNvSpPr>
          <p:nvPr>
            <p:ph type="dt" sz="half" idx="10"/>
          </p:nvPr>
        </p:nvSpPr>
        <p:spPr/>
        <p:txBody>
          <a:bodyPr/>
          <a:lstStyle/>
          <a:p>
            <a:fld id="{1FF16E98-B175-4059-89C4-FC2AB6A775C9}" type="datetimeFigureOut">
              <a:rPr lang="en-GB" smtClean="0"/>
              <a:t>09/10/2026</a:t>
            </a:fld>
            <a:endParaRPr lang="en-GB"/>
          </a:p>
        </p:txBody>
      </p:sp>
      <p:sp>
        <p:nvSpPr>
          <p:cNvPr id="4" name="Footer Placeholder 3">
            <a:extLst>
              <a:ext uri="{FF2B5EF4-FFF2-40B4-BE49-F238E27FC236}">
                <a16:creationId xmlns:a16="http://schemas.microsoft.com/office/drawing/2014/main" id="{1B0434B2-FB15-46FE-A5AA-CD274D6677F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5C1AE1F-DF8F-4BDC-B5D3-9AE656D9DC5C}"/>
              </a:ext>
            </a:extLst>
          </p:cNvPr>
          <p:cNvSpPr>
            <a:spLocks noGrp="1"/>
          </p:cNvSpPr>
          <p:nvPr>
            <p:ph type="sldNum" sz="quarter" idx="12"/>
          </p:nvPr>
        </p:nvSpPr>
        <p:spPr/>
        <p:txBody>
          <a:bodyPr/>
          <a:lstStyle/>
          <a:p>
            <a:fld id="{DFB4525D-B810-4427-8CA4-78D1117B5B1A}" type="slidenum">
              <a:rPr lang="en-GB" smtClean="0"/>
              <a:t>‹#›</a:t>
            </a:fld>
            <a:endParaRPr lang="en-GB"/>
          </a:p>
        </p:txBody>
      </p:sp>
    </p:spTree>
    <p:extLst>
      <p:ext uri="{BB962C8B-B14F-4D97-AF65-F5344CB8AC3E}">
        <p14:creationId xmlns:p14="http://schemas.microsoft.com/office/powerpoint/2010/main" val="29473667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DA5B056-55E7-4E96-99AC-DC4B5155C651}"/>
              </a:ext>
            </a:extLst>
          </p:cNvPr>
          <p:cNvSpPr>
            <a:spLocks noGrp="1"/>
          </p:cNvSpPr>
          <p:nvPr>
            <p:ph type="dt" sz="half" idx="10"/>
          </p:nvPr>
        </p:nvSpPr>
        <p:spPr/>
        <p:txBody>
          <a:bodyPr/>
          <a:lstStyle/>
          <a:p>
            <a:fld id="{1FF16E98-B175-4059-89C4-FC2AB6A775C9}" type="datetimeFigureOut">
              <a:rPr lang="en-GB" smtClean="0"/>
              <a:t>09/10/2026</a:t>
            </a:fld>
            <a:endParaRPr lang="en-GB"/>
          </a:p>
        </p:txBody>
      </p:sp>
      <p:sp>
        <p:nvSpPr>
          <p:cNvPr id="3" name="Footer Placeholder 2">
            <a:extLst>
              <a:ext uri="{FF2B5EF4-FFF2-40B4-BE49-F238E27FC236}">
                <a16:creationId xmlns:a16="http://schemas.microsoft.com/office/drawing/2014/main" id="{0FF40245-0941-444A-B888-8FF143D66CD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5696660-F6AC-4EAF-813E-DCB1BEF80FF7}"/>
              </a:ext>
            </a:extLst>
          </p:cNvPr>
          <p:cNvSpPr>
            <a:spLocks noGrp="1"/>
          </p:cNvSpPr>
          <p:nvPr>
            <p:ph type="sldNum" sz="quarter" idx="12"/>
          </p:nvPr>
        </p:nvSpPr>
        <p:spPr/>
        <p:txBody>
          <a:bodyPr/>
          <a:lstStyle/>
          <a:p>
            <a:fld id="{DFB4525D-B810-4427-8CA4-78D1117B5B1A}" type="slidenum">
              <a:rPr lang="en-GB" smtClean="0"/>
              <a:t>‹#›</a:t>
            </a:fld>
            <a:endParaRPr lang="en-GB"/>
          </a:p>
        </p:txBody>
      </p:sp>
    </p:spTree>
    <p:extLst>
      <p:ext uri="{BB962C8B-B14F-4D97-AF65-F5344CB8AC3E}">
        <p14:creationId xmlns:p14="http://schemas.microsoft.com/office/powerpoint/2010/main" val="10111937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67BB6-7767-461E-890D-172859A30AF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A15AB9FB-FE69-405B-87E9-AAFE3B01EE5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594AE7CD-7E61-4919-85AE-C6CFA2559E3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C87FA3C-72CB-45B0-BE5C-313F70137DF9}"/>
              </a:ext>
            </a:extLst>
          </p:cNvPr>
          <p:cNvSpPr>
            <a:spLocks noGrp="1"/>
          </p:cNvSpPr>
          <p:nvPr>
            <p:ph type="dt" sz="half" idx="10"/>
          </p:nvPr>
        </p:nvSpPr>
        <p:spPr/>
        <p:txBody>
          <a:bodyPr/>
          <a:lstStyle/>
          <a:p>
            <a:fld id="{1FF16E98-B175-4059-89C4-FC2AB6A775C9}" type="datetimeFigureOut">
              <a:rPr lang="en-GB" smtClean="0"/>
              <a:t>09/10/2026</a:t>
            </a:fld>
            <a:endParaRPr lang="en-GB"/>
          </a:p>
        </p:txBody>
      </p:sp>
      <p:sp>
        <p:nvSpPr>
          <p:cNvPr id="6" name="Footer Placeholder 5">
            <a:extLst>
              <a:ext uri="{FF2B5EF4-FFF2-40B4-BE49-F238E27FC236}">
                <a16:creationId xmlns:a16="http://schemas.microsoft.com/office/drawing/2014/main" id="{E441CBD2-6A65-4E75-8F3D-E62BDAFDF2E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9D077AD-2E97-463F-8A0F-DEAFD60D0656}"/>
              </a:ext>
            </a:extLst>
          </p:cNvPr>
          <p:cNvSpPr>
            <a:spLocks noGrp="1"/>
          </p:cNvSpPr>
          <p:nvPr>
            <p:ph type="sldNum" sz="quarter" idx="12"/>
          </p:nvPr>
        </p:nvSpPr>
        <p:spPr/>
        <p:txBody>
          <a:bodyPr/>
          <a:lstStyle/>
          <a:p>
            <a:fld id="{DFB4525D-B810-4427-8CA4-78D1117B5B1A}" type="slidenum">
              <a:rPr lang="en-GB" smtClean="0"/>
              <a:t>‹#›</a:t>
            </a:fld>
            <a:endParaRPr lang="en-GB"/>
          </a:p>
        </p:txBody>
      </p:sp>
    </p:spTree>
    <p:extLst>
      <p:ext uri="{BB962C8B-B14F-4D97-AF65-F5344CB8AC3E}">
        <p14:creationId xmlns:p14="http://schemas.microsoft.com/office/powerpoint/2010/main" val="3165690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B59DD-4B4E-4D68-965C-4EFADF9FE35B}"/>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A80C4CA2-C19C-4732-94EA-D5A4624CAA8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80BF9A0B-441C-4BED-8D59-BCBD9ED195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C272DE2-F3F6-411D-9797-01694E9E421D}"/>
              </a:ext>
            </a:extLst>
          </p:cNvPr>
          <p:cNvSpPr>
            <a:spLocks noGrp="1"/>
          </p:cNvSpPr>
          <p:nvPr>
            <p:ph type="dt" sz="half" idx="10"/>
          </p:nvPr>
        </p:nvSpPr>
        <p:spPr/>
        <p:txBody>
          <a:bodyPr/>
          <a:lstStyle/>
          <a:p>
            <a:fld id="{1FF16E98-B175-4059-89C4-FC2AB6A775C9}" type="datetimeFigureOut">
              <a:rPr lang="en-GB" smtClean="0"/>
              <a:t>09/10/2026</a:t>
            </a:fld>
            <a:endParaRPr lang="en-GB"/>
          </a:p>
        </p:txBody>
      </p:sp>
      <p:sp>
        <p:nvSpPr>
          <p:cNvPr id="6" name="Footer Placeholder 5">
            <a:extLst>
              <a:ext uri="{FF2B5EF4-FFF2-40B4-BE49-F238E27FC236}">
                <a16:creationId xmlns:a16="http://schemas.microsoft.com/office/drawing/2014/main" id="{96125D92-725C-4426-A9DA-68860603D5C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6499A97-9508-4410-B3BA-714C20428CA2}"/>
              </a:ext>
            </a:extLst>
          </p:cNvPr>
          <p:cNvSpPr>
            <a:spLocks noGrp="1"/>
          </p:cNvSpPr>
          <p:nvPr>
            <p:ph type="sldNum" sz="quarter" idx="12"/>
          </p:nvPr>
        </p:nvSpPr>
        <p:spPr/>
        <p:txBody>
          <a:bodyPr/>
          <a:lstStyle/>
          <a:p>
            <a:fld id="{DFB4525D-B810-4427-8CA4-78D1117B5B1A}" type="slidenum">
              <a:rPr lang="en-GB" smtClean="0"/>
              <a:t>‹#›</a:t>
            </a:fld>
            <a:endParaRPr lang="en-GB"/>
          </a:p>
        </p:txBody>
      </p:sp>
    </p:spTree>
    <p:extLst>
      <p:ext uri="{BB962C8B-B14F-4D97-AF65-F5344CB8AC3E}">
        <p14:creationId xmlns:p14="http://schemas.microsoft.com/office/powerpoint/2010/main" val="7027653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5BD82-E897-4398-9191-196094DEDA32}"/>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1FB64BEC-BD0D-47CF-A434-1D6B42D688E9}"/>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63D67B79-AE41-4569-9496-75A3785B56D0}"/>
              </a:ext>
            </a:extLst>
          </p:cNvPr>
          <p:cNvSpPr>
            <a:spLocks noGrp="1"/>
          </p:cNvSpPr>
          <p:nvPr>
            <p:ph type="dt" sz="half" idx="10"/>
          </p:nvPr>
        </p:nvSpPr>
        <p:spPr/>
        <p:txBody>
          <a:bodyPr/>
          <a:lstStyle/>
          <a:p>
            <a:fld id="{1FF16E98-B175-4059-89C4-FC2AB6A775C9}" type="datetimeFigureOut">
              <a:rPr lang="en-GB" smtClean="0"/>
              <a:t>09/10/2026</a:t>
            </a:fld>
            <a:endParaRPr lang="en-GB"/>
          </a:p>
        </p:txBody>
      </p:sp>
      <p:sp>
        <p:nvSpPr>
          <p:cNvPr id="5" name="Footer Placeholder 4">
            <a:extLst>
              <a:ext uri="{FF2B5EF4-FFF2-40B4-BE49-F238E27FC236}">
                <a16:creationId xmlns:a16="http://schemas.microsoft.com/office/drawing/2014/main" id="{D6EBBC70-AF5A-4F09-AE64-733F978ADE9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4D39288-6523-497E-8E35-1605683643F0}"/>
              </a:ext>
            </a:extLst>
          </p:cNvPr>
          <p:cNvSpPr>
            <a:spLocks noGrp="1"/>
          </p:cNvSpPr>
          <p:nvPr>
            <p:ph type="sldNum" sz="quarter" idx="12"/>
          </p:nvPr>
        </p:nvSpPr>
        <p:spPr/>
        <p:txBody>
          <a:bodyPr/>
          <a:lstStyle/>
          <a:p>
            <a:fld id="{DFB4525D-B810-4427-8CA4-78D1117B5B1A}" type="slidenum">
              <a:rPr lang="en-GB" smtClean="0"/>
              <a:t>‹#›</a:t>
            </a:fld>
            <a:endParaRPr lang="en-GB"/>
          </a:p>
        </p:txBody>
      </p:sp>
    </p:spTree>
    <p:extLst>
      <p:ext uri="{BB962C8B-B14F-4D97-AF65-F5344CB8AC3E}">
        <p14:creationId xmlns:p14="http://schemas.microsoft.com/office/powerpoint/2010/main" val="3916356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EA2078D-6D7C-4350-9AF2-E66A0EC7C3C3}"/>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8A5FCFBE-2E57-4904-B044-6EDB2AFE0919}"/>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6FE5F40-A085-4DE0-B63B-948BF27D316C}"/>
              </a:ext>
            </a:extLst>
          </p:cNvPr>
          <p:cNvSpPr>
            <a:spLocks noGrp="1"/>
          </p:cNvSpPr>
          <p:nvPr>
            <p:ph type="dt" sz="half" idx="10"/>
          </p:nvPr>
        </p:nvSpPr>
        <p:spPr/>
        <p:txBody>
          <a:bodyPr/>
          <a:lstStyle/>
          <a:p>
            <a:fld id="{1FF16E98-B175-4059-89C4-FC2AB6A775C9}" type="datetimeFigureOut">
              <a:rPr lang="en-GB" smtClean="0"/>
              <a:t>09/10/2026</a:t>
            </a:fld>
            <a:endParaRPr lang="en-GB"/>
          </a:p>
        </p:txBody>
      </p:sp>
      <p:sp>
        <p:nvSpPr>
          <p:cNvPr id="5" name="Footer Placeholder 4">
            <a:extLst>
              <a:ext uri="{FF2B5EF4-FFF2-40B4-BE49-F238E27FC236}">
                <a16:creationId xmlns:a16="http://schemas.microsoft.com/office/drawing/2014/main" id="{4EB90099-DB57-4435-A2C1-2B5D7684551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A4D9E67-CDBB-4058-9CCB-EA0342CBB2F0}"/>
              </a:ext>
            </a:extLst>
          </p:cNvPr>
          <p:cNvSpPr>
            <a:spLocks noGrp="1"/>
          </p:cNvSpPr>
          <p:nvPr>
            <p:ph type="sldNum" sz="quarter" idx="12"/>
          </p:nvPr>
        </p:nvSpPr>
        <p:spPr/>
        <p:txBody>
          <a:bodyPr/>
          <a:lstStyle/>
          <a:p>
            <a:fld id="{DFB4525D-B810-4427-8CA4-78D1117B5B1A}" type="slidenum">
              <a:rPr lang="en-GB" smtClean="0"/>
              <a:t>‹#›</a:t>
            </a:fld>
            <a:endParaRPr lang="en-GB"/>
          </a:p>
        </p:txBody>
      </p:sp>
    </p:spTree>
    <p:extLst>
      <p:ext uri="{BB962C8B-B14F-4D97-AF65-F5344CB8AC3E}">
        <p14:creationId xmlns:p14="http://schemas.microsoft.com/office/powerpoint/2010/main" val="33052852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E8D67A5-6089-4AAA-8596-7F60B0B8988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80FD1A30-E60E-4E19-B1A5-F610966347E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DC8BACCC-1ABC-432C-8148-8FF2E58AB42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F16E98-B175-4059-89C4-FC2AB6A775C9}" type="datetimeFigureOut">
              <a:rPr lang="en-GB" smtClean="0"/>
              <a:t>09/10/2026</a:t>
            </a:fld>
            <a:endParaRPr lang="en-GB"/>
          </a:p>
        </p:txBody>
      </p:sp>
      <p:sp>
        <p:nvSpPr>
          <p:cNvPr id="5" name="Footer Placeholder 4">
            <a:extLst>
              <a:ext uri="{FF2B5EF4-FFF2-40B4-BE49-F238E27FC236}">
                <a16:creationId xmlns:a16="http://schemas.microsoft.com/office/drawing/2014/main" id="{6437F54D-8259-417E-88D0-4908A95E6D0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2AFC3087-8FD1-435B-B2DA-B5FB05526F6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B4525D-B810-4427-8CA4-78D1117B5B1A}" type="slidenum">
              <a:rPr lang="en-GB" smtClean="0"/>
              <a:t>‹#›</a:t>
            </a:fld>
            <a:endParaRPr lang="en-GB"/>
          </a:p>
        </p:txBody>
      </p:sp>
    </p:spTree>
    <p:extLst>
      <p:ext uri="{BB962C8B-B14F-4D97-AF65-F5344CB8AC3E}">
        <p14:creationId xmlns:p14="http://schemas.microsoft.com/office/powerpoint/2010/main" val="30209553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8.jpg"/><Relationship Id="rId7" Type="http://schemas.openxmlformats.org/officeDocument/2006/relationships/image" Target="../media/image4.sv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hyperlink" Target="https://creativecommons.org/licenses/by-nc-sa/3.0/" TargetMode="External"/><Relationship Id="rId4" Type="http://schemas.openxmlformats.org/officeDocument/2006/relationships/hyperlink" Target="https://flatworldknowledge.lardbucket.org/books/a-primer-on-communication-studies/s12-public-speaking-in-various-con.html" TargetMode="External"/><Relationship Id="rId9" Type="http://schemas.openxmlformats.org/officeDocument/2006/relationships/image" Target="../media/image6.svg"/></Relationships>
</file>

<file path=ppt/slides/_rels/slide6.xml.rels><?xml version="1.0" encoding="UTF-8" standalone="yes"?>
<Relationships xmlns="http://schemas.openxmlformats.org/package/2006/relationships"><Relationship Id="rId8" Type="http://schemas.openxmlformats.org/officeDocument/2006/relationships/hyperlink" Target="https://www.wallpaperflare.com/search?wallpaper=goal&amp;page=2" TargetMode="External"/><Relationship Id="rId3" Type="http://schemas.openxmlformats.org/officeDocument/2006/relationships/image" Target="../media/image3.png"/><Relationship Id="rId7"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42BDC"/>
        </a:solidFill>
        <a:effectLst/>
      </p:bgPr>
    </p:bg>
    <p:spTree>
      <p:nvGrpSpPr>
        <p:cNvPr id="1" name=""/>
        <p:cNvGrpSpPr/>
        <p:nvPr/>
      </p:nvGrpSpPr>
      <p:grpSpPr>
        <a:xfrm>
          <a:off x="0" y="0"/>
          <a:ext cx="0" cy="0"/>
          <a:chOff x="0" y="0"/>
          <a:chExt cx="0" cy="0"/>
        </a:xfrm>
      </p:grpSpPr>
      <p:pic>
        <p:nvPicPr>
          <p:cNvPr id="15" name="Graphic 14">
            <a:extLst>
              <a:ext uri="{FF2B5EF4-FFF2-40B4-BE49-F238E27FC236}">
                <a16:creationId xmlns:a16="http://schemas.microsoft.com/office/drawing/2014/main" id="{E8935561-0956-4C91-8F34-C91F5F99077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1147288"/>
            <a:ext cx="4974672" cy="5717160"/>
          </a:xfrm>
          <a:prstGeom prst="rect">
            <a:avLst/>
          </a:prstGeom>
        </p:spPr>
      </p:pic>
      <p:pic>
        <p:nvPicPr>
          <p:cNvPr id="6" name="Graphic 5">
            <a:extLst>
              <a:ext uri="{FF2B5EF4-FFF2-40B4-BE49-F238E27FC236}">
                <a16:creationId xmlns:a16="http://schemas.microsoft.com/office/drawing/2014/main" id="{22F5290D-A547-4D13-A794-AECF7DC3B4A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0" y="4600703"/>
            <a:ext cx="3638939" cy="1286494"/>
          </a:xfrm>
          <a:prstGeom prst="rect">
            <a:avLst/>
          </a:prstGeom>
        </p:spPr>
      </p:pic>
      <p:sp>
        <p:nvSpPr>
          <p:cNvPr id="16" name="TextBox 15">
            <a:extLst>
              <a:ext uri="{FF2B5EF4-FFF2-40B4-BE49-F238E27FC236}">
                <a16:creationId xmlns:a16="http://schemas.microsoft.com/office/drawing/2014/main" id="{6E88BDCA-201D-4AF6-9D44-E925D8FCBA3E}"/>
              </a:ext>
            </a:extLst>
          </p:cNvPr>
          <p:cNvSpPr txBox="1"/>
          <p:nvPr/>
        </p:nvSpPr>
        <p:spPr>
          <a:xfrm>
            <a:off x="4753276" y="2350618"/>
            <a:ext cx="6955750" cy="1754326"/>
          </a:xfrm>
          <a:prstGeom prst="rect">
            <a:avLst/>
          </a:prstGeom>
          <a:noFill/>
        </p:spPr>
        <p:txBody>
          <a:bodyPr wrap="none" rtlCol="0">
            <a:spAutoFit/>
          </a:bodyPr>
          <a:lstStyle/>
          <a:p>
            <a:r>
              <a:rPr lang="en-GB" sz="5400" b="1" spc="-150" dirty="0">
                <a:solidFill>
                  <a:srgbClr val="64FFC8"/>
                </a:solidFill>
                <a:latin typeface="Restart Ginger ExtraBold" pitchFamily="50" charset="0"/>
                <a:ea typeface="Restart Ginger ExtraBold" pitchFamily="50" charset="0"/>
                <a:cs typeface="Restart Ginger ExtraBold" pitchFamily="50" charset="0"/>
              </a:rPr>
              <a:t>Students’ Union</a:t>
            </a:r>
          </a:p>
          <a:p>
            <a:r>
              <a:rPr lang="en-GB" sz="5400" b="1" spc="-150" dirty="0">
                <a:solidFill>
                  <a:srgbClr val="64FFC8"/>
                </a:solidFill>
                <a:latin typeface="Restart Ginger ExtraBold" pitchFamily="50" charset="0"/>
                <a:ea typeface="Restart Ginger ExtraBold" pitchFamily="50" charset="0"/>
                <a:cs typeface="Restart Ginger ExtraBold" pitchFamily="50" charset="0"/>
              </a:rPr>
              <a:t>Ambassador Training</a:t>
            </a:r>
          </a:p>
        </p:txBody>
      </p:sp>
    </p:spTree>
    <p:extLst>
      <p:ext uri="{BB962C8B-B14F-4D97-AF65-F5344CB8AC3E}">
        <p14:creationId xmlns:p14="http://schemas.microsoft.com/office/powerpoint/2010/main" val="3899390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2394B2DB-B233-433B-9D8A-98CCC974A84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5285486"/>
            <a:ext cx="2752725" cy="973186"/>
          </a:xfrm>
          <a:prstGeom prst="rect">
            <a:avLst/>
          </a:prstGeom>
        </p:spPr>
      </p:pic>
      <p:pic>
        <p:nvPicPr>
          <p:cNvPr id="6" name="Graphic 5">
            <a:extLst>
              <a:ext uri="{FF2B5EF4-FFF2-40B4-BE49-F238E27FC236}">
                <a16:creationId xmlns:a16="http://schemas.microsoft.com/office/drawing/2014/main" id="{E95AB36F-B282-41DD-81F8-699153845AE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564585" y="0"/>
            <a:ext cx="2627415" cy="6858000"/>
          </a:xfrm>
          <a:prstGeom prst="rect">
            <a:avLst/>
          </a:prstGeom>
        </p:spPr>
      </p:pic>
      <p:sp>
        <p:nvSpPr>
          <p:cNvPr id="8" name="TextBox 7">
            <a:extLst>
              <a:ext uri="{FF2B5EF4-FFF2-40B4-BE49-F238E27FC236}">
                <a16:creationId xmlns:a16="http://schemas.microsoft.com/office/drawing/2014/main" id="{0B1C9D74-AA8A-43C1-8A31-0CD9619573B1}"/>
              </a:ext>
            </a:extLst>
          </p:cNvPr>
          <p:cNvSpPr txBox="1"/>
          <p:nvPr/>
        </p:nvSpPr>
        <p:spPr>
          <a:xfrm>
            <a:off x="387562" y="599328"/>
            <a:ext cx="8779073" cy="707886"/>
          </a:xfrm>
          <a:prstGeom prst="rect">
            <a:avLst/>
          </a:prstGeom>
          <a:noFill/>
        </p:spPr>
        <p:txBody>
          <a:bodyPr wrap="square" rtlCol="0">
            <a:spAutoFit/>
          </a:bodyPr>
          <a:lstStyle/>
          <a:p>
            <a:r>
              <a:rPr lang="en-GB" sz="4000" b="1" dirty="0">
                <a:solidFill>
                  <a:srgbClr val="442BDC"/>
                </a:solidFill>
                <a:latin typeface="Restart Ginger SemiBold" pitchFamily="50" charset="0"/>
                <a:ea typeface="Restart Ginger SemiBold" pitchFamily="50" charset="0"/>
                <a:cs typeface="Restart Ginger SemiBold" pitchFamily="50" charset="0"/>
              </a:rPr>
              <a:t>Session Aims</a:t>
            </a:r>
          </a:p>
        </p:txBody>
      </p:sp>
      <p:sp>
        <p:nvSpPr>
          <p:cNvPr id="2" name="TextBox 1">
            <a:extLst>
              <a:ext uri="{FF2B5EF4-FFF2-40B4-BE49-F238E27FC236}">
                <a16:creationId xmlns:a16="http://schemas.microsoft.com/office/drawing/2014/main" id="{EA71BBEE-292E-4C31-96AA-7929BDBF71E1}"/>
              </a:ext>
            </a:extLst>
          </p:cNvPr>
          <p:cNvSpPr txBox="1"/>
          <p:nvPr/>
        </p:nvSpPr>
        <p:spPr>
          <a:xfrm>
            <a:off x="1536442" y="1957522"/>
            <a:ext cx="6015064" cy="2677656"/>
          </a:xfrm>
          <a:prstGeom prst="rect">
            <a:avLst/>
          </a:prstGeom>
          <a:noFill/>
        </p:spPr>
        <p:txBody>
          <a:bodyPr wrap="square" rtlCol="0">
            <a:spAutoFit/>
          </a:bodyPr>
          <a:lstStyle/>
          <a:p>
            <a:pPr marL="285750" indent="-285750">
              <a:buFont typeface="Arial" panose="020B0604020202020204" pitchFamily="34" charset="0"/>
              <a:buChar char="•"/>
            </a:pPr>
            <a:r>
              <a:rPr lang="en-GB" sz="2800" dirty="0">
                <a:latin typeface="Restart Ginger" pitchFamily="50" charset="0"/>
                <a:ea typeface="Restart Ginger" pitchFamily="50" charset="0"/>
                <a:cs typeface="Restart Ginger" pitchFamily="50" charset="0"/>
              </a:rPr>
              <a:t>Role-Specific Breakouts</a:t>
            </a:r>
          </a:p>
          <a:p>
            <a:pPr marL="285750" indent="-285750">
              <a:buFont typeface="Arial" panose="020B0604020202020204" pitchFamily="34" charset="0"/>
              <a:buChar char="•"/>
            </a:pPr>
            <a:r>
              <a:rPr lang="en-GB" sz="2800" dirty="0">
                <a:latin typeface="Restart Ginger" pitchFamily="50" charset="0"/>
                <a:ea typeface="Restart Ginger" pitchFamily="50" charset="0"/>
                <a:cs typeface="Restart Ginger" pitchFamily="50" charset="0"/>
              </a:rPr>
              <a:t>Gaining Confidence with session delivery</a:t>
            </a:r>
          </a:p>
          <a:p>
            <a:pPr marL="285750" indent="-285750">
              <a:buFont typeface="Arial" panose="020B0604020202020204" pitchFamily="34" charset="0"/>
              <a:buChar char="•"/>
            </a:pPr>
            <a:r>
              <a:rPr lang="en-GB" sz="2800" dirty="0">
                <a:latin typeface="Restart Ginger" pitchFamily="50" charset="0"/>
                <a:ea typeface="Restart Ginger" pitchFamily="50" charset="0"/>
                <a:cs typeface="Restart Ginger" pitchFamily="50" charset="0"/>
              </a:rPr>
              <a:t>Inclusivity and Accessibility</a:t>
            </a:r>
          </a:p>
          <a:p>
            <a:pPr marL="285750" indent="-285750">
              <a:buFont typeface="Arial" panose="020B0604020202020204" pitchFamily="34" charset="0"/>
              <a:buChar char="•"/>
            </a:pPr>
            <a:r>
              <a:rPr lang="en-GB" sz="2800" dirty="0">
                <a:latin typeface="Restart Ginger" pitchFamily="50" charset="0"/>
                <a:ea typeface="Restart Ginger" pitchFamily="50" charset="0"/>
                <a:cs typeface="Restart Ginger" pitchFamily="50" charset="0"/>
              </a:rPr>
              <a:t>Activities and Ideas</a:t>
            </a:r>
          </a:p>
          <a:p>
            <a:pPr marL="285750" indent="-285750">
              <a:buFont typeface="Arial" panose="020B0604020202020204" pitchFamily="34" charset="0"/>
              <a:buChar char="•"/>
            </a:pPr>
            <a:r>
              <a:rPr lang="en-GB" sz="2800" dirty="0">
                <a:latin typeface="Restart Ginger" pitchFamily="50" charset="0"/>
                <a:ea typeface="Restart Ginger" pitchFamily="50" charset="0"/>
                <a:cs typeface="Restart Ginger" pitchFamily="50" charset="0"/>
              </a:rPr>
              <a:t>Working Collaboratively </a:t>
            </a:r>
          </a:p>
        </p:txBody>
      </p:sp>
    </p:spTree>
    <p:extLst>
      <p:ext uri="{BB962C8B-B14F-4D97-AF65-F5344CB8AC3E}">
        <p14:creationId xmlns:p14="http://schemas.microsoft.com/office/powerpoint/2010/main" val="18248065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2394B2DB-B233-433B-9D8A-98CCC974A84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5285486"/>
            <a:ext cx="2752725" cy="973186"/>
          </a:xfrm>
          <a:prstGeom prst="rect">
            <a:avLst/>
          </a:prstGeom>
        </p:spPr>
      </p:pic>
      <p:pic>
        <p:nvPicPr>
          <p:cNvPr id="6" name="Graphic 5">
            <a:extLst>
              <a:ext uri="{FF2B5EF4-FFF2-40B4-BE49-F238E27FC236}">
                <a16:creationId xmlns:a16="http://schemas.microsoft.com/office/drawing/2014/main" id="{E95AB36F-B282-41DD-81F8-699153845AE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564585" y="0"/>
            <a:ext cx="2627415" cy="6858000"/>
          </a:xfrm>
          <a:prstGeom prst="rect">
            <a:avLst/>
          </a:prstGeom>
        </p:spPr>
      </p:pic>
      <p:sp>
        <p:nvSpPr>
          <p:cNvPr id="8" name="TextBox 7">
            <a:extLst>
              <a:ext uri="{FF2B5EF4-FFF2-40B4-BE49-F238E27FC236}">
                <a16:creationId xmlns:a16="http://schemas.microsoft.com/office/drawing/2014/main" id="{0B1C9D74-AA8A-43C1-8A31-0CD9619573B1}"/>
              </a:ext>
            </a:extLst>
          </p:cNvPr>
          <p:cNvSpPr txBox="1"/>
          <p:nvPr/>
        </p:nvSpPr>
        <p:spPr>
          <a:xfrm>
            <a:off x="598225" y="2493582"/>
            <a:ext cx="8779073" cy="707886"/>
          </a:xfrm>
          <a:prstGeom prst="rect">
            <a:avLst/>
          </a:prstGeom>
          <a:noFill/>
        </p:spPr>
        <p:txBody>
          <a:bodyPr wrap="square" rtlCol="0">
            <a:spAutoFit/>
          </a:bodyPr>
          <a:lstStyle/>
          <a:p>
            <a:r>
              <a:rPr lang="en-GB" sz="4000" b="1" dirty="0">
                <a:solidFill>
                  <a:srgbClr val="442BDC"/>
                </a:solidFill>
                <a:latin typeface="Restart Ginger SemiBold" pitchFamily="50" charset="0"/>
                <a:ea typeface="Restart Ginger SemiBold" pitchFamily="50" charset="0"/>
                <a:cs typeface="Restart Ginger SemiBold" pitchFamily="50" charset="0"/>
              </a:rPr>
              <a:t>Role- Specific Breakouts</a:t>
            </a:r>
          </a:p>
        </p:txBody>
      </p:sp>
    </p:spTree>
    <p:extLst>
      <p:ext uri="{BB962C8B-B14F-4D97-AF65-F5344CB8AC3E}">
        <p14:creationId xmlns:p14="http://schemas.microsoft.com/office/powerpoint/2010/main" val="10829467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2394B2DB-B233-433B-9D8A-98CCC974A84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6195874"/>
            <a:ext cx="1872867" cy="662125"/>
          </a:xfrm>
          <a:prstGeom prst="rect">
            <a:avLst/>
          </a:prstGeom>
        </p:spPr>
      </p:pic>
      <p:pic>
        <p:nvPicPr>
          <p:cNvPr id="6" name="Graphic 5">
            <a:extLst>
              <a:ext uri="{FF2B5EF4-FFF2-40B4-BE49-F238E27FC236}">
                <a16:creationId xmlns:a16="http://schemas.microsoft.com/office/drawing/2014/main" id="{E95AB36F-B282-41DD-81F8-699153845AE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564585" y="0"/>
            <a:ext cx="2627415" cy="6858000"/>
          </a:xfrm>
          <a:prstGeom prst="rect">
            <a:avLst/>
          </a:prstGeom>
        </p:spPr>
      </p:pic>
      <p:sp>
        <p:nvSpPr>
          <p:cNvPr id="8" name="TextBox 7">
            <a:extLst>
              <a:ext uri="{FF2B5EF4-FFF2-40B4-BE49-F238E27FC236}">
                <a16:creationId xmlns:a16="http://schemas.microsoft.com/office/drawing/2014/main" id="{0B1C9D74-AA8A-43C1-8A31-0CD9619573B1}"/>
              </a:ext>
            </a:extLst>
          </p:cNvPr>
          <p:cNvSpPr txBox="1"/>
          <p:nvPr/>
        </p:nvSpPr>
        <p:spPr>
          <a:xfrm>
            <a:off x="201618" y="143960"/>
            <a:ext cx="8779073" cy="646331"/>
          </a:xfrm>
          <a:prstGeom prst="rect">
            <a:avLst/>
          </a:prstGeom>
          <a:noFill/>
        </p:spPr>
        <p:txBody>
          <a:bodyPr wrap="square" rtlCol="0">
            <a:spAutoFit/>
          </a:bodyPr>
          <a:lstStyle/>
          <a:p>
            <a:r>
              <a:rPr lang="en-GB" sz="3600" b="1" dirty="0">
                <a:solidFill>
                  <a:srgbClr val="442BDC"/>
                </a:solidFill>
                <a:latin typeface="Restart Ginger SemiBold" pitchFamily="50" charset="0"/>
                <a:ea typeface="Restart Ginger SemiBold" pitchFamily="50" charset="0"/>
                <a:cs typeface="Restart Ginger SemiBold" pitchFamily="50" charset="0"/>
              </a:rPr>
              <a:t>Inclusivity and Accessibility</a:t>
            </a:r>
          </a:p>
        </p:txBody>
      </p:sp>
      <p:sp>
        <p:nvSpPr>
          <p:cNvPr id="2" name="TextBox 1">
            <a:extLst>
              <a:ext uri="{FF2B5EF4-FFF2-40B4-BE49-F238E27FC236}">
                <a16:creationId xmlns:a16="http://schemas.microsoft.com/office/drawing/2014/main" id="{EA71BBEE-292E-4C31-96AA-7929BDBF71E1}"/>
              </a:ext>
            </a:extLst>
          </p:cNvPr>
          <p:cNvSpPr txBox="1"/>
          <p:nvPr/>
        </p:nvSpPr>
        <p:spPr>
          <a:xfrm>
            <a:off x="201618" y="1490008"/>
            <a:ext cx="7278835" cy="2308324"/>
          </a:xfrm>
          <a:prstGeom prst="rect">
            <a:avLst/>
          </a:prstGeom>
          <a:noFill/>
        </p:spPr>
        <p:txBody>
          <a:bodyPr wrap="square" rtlCol="0">
            <a:spAutoFit/>
          </a:bodyPr>
          <a:lstStyle/>
          <a:p>
            <a:pPr marL="285750" indent="-285750">
              <a:buFont typeface="Arial" panose="020B0604020202020204" pitchFamily="34" charset="0"/>
              <a:buChar char="•"/>
            </a:pPr>
            <a:r>
              <a:rPr lang="en-GB" sz="2400" dirty="0">
                <a:latin typeface="Restart Ginger" pitchFamily="50" charset="0"/>
                <a:ea typeface="Restart Ginger" pitchFamily="50" charset="0"/>
                <a:cs typeface="Restart Ginger" pitchFamily="50" charset="0"/>
              </a:rPr>
              <a:t>Know your audience</a:t>
            </a:r>
          </a:p>
          <a:p>
            <a:pPr marL="285750" indent="-285750">
              <a:buFont typeface="Arial" panose="020B0604020202020204" pitchFamily="34" charset="0"/>
              <a:buChar char="•"/>
            </a:pPr>
            <a:r>
              <a:rPr lang="en-GB" sz="2400" dirty="0">
                <a:latin typeface="Restart Ginger" pitchFamily="50" charset="0"/>
                <a:ea typeface="Restart Ginger" pitchFamily="50" charset="0"/>
                <a:cs typeface="Restart Ginger" pitchFamily="50" charset="0"/>
              </a:rPr>
              <a:t>Don’t make assumptions</a:t>
            </a:r>
          </a:p>
          <a:p>
            <a:pPr marL="285750" indent="-285750">
              <a:buFont typeface="Arial" panose="020B0604020202020204" pitchFamily="34" charset="0"/>
              <a:buChar char="•"/>
            </a:pPr>
            <a:r>
              <a:rPr lang="en-GB" sz="2400" dirty="0">
                <a:latin typeface="Restart Ginger" pitchFamily="50" charset="0"/>
                <a:ea typeface="Restart Ginger" pitchFamily="50" charset="0"/>
                <a:cs typeface="Restart Ginger" pitchFamily="50" charset="0"/>
              </a:rPr>
              <a:t>Inclusion by design</a:t>
            </a:r>
          </a:p>
          <a:p>
            <a:pPr marL="285750" indent="-285750">
              <a:buFont typeface="Arial" panose="020B0604020202020204" pitchFamily="34" charset="0"/>
              <a:buChar char="•"/>
            </a:pPr>
            <a:r>
              <a:rPr lang="en-GB" sz="2400" dirty="0">
                <a:latin typeface="Restart Ginger" pitchFamily="50" charset="0"/>
                <a:ea typeface="Restart Ginger" pitchFamily="50" charset="0"/>
                <a:cs typeface="Restart Ginger" pitchFamily="50" charset="0"/>
              </a:rPr>
              <a:t>It’s not about the intention, it’s about the impact</a:t>
            </a:r>
          </a:p>
          <a:p>
            <a:pPr marL="285750" indent="-285750">
              <a:buFont typeface="Arial" panose="020B0604020202020204" pitchFamily="34" charset="0"/>
              <a:buChar char="•"/>
            </a:pPr>
            <a:r>
              <a:rPr lang="en-GB" sz="2400" dirty="0">
                <a:latin typeface="Restart Ginger" pitchFamily="50" charset="0"/>
                <a:ea typeface="Restart Ginger" pitchFamily="50" charset="0"/>
                <a:cs typeface="Restart Ginger" pitchFamily="50" charset="0"/>
              </a:rPr>
              <a:t>Question Yourself – If there’s any doubt, don’t do it!</a:t>
            </a:r>
          </a:p>
        </p:txBody>
      </p:sp>
      <p:pic>
        <p:nvPicPr>
          <p:cNvPr id="1026" name="Picture 2" descr="Equity Vs. Equality">
            <a:extLst>
              <a:ext uri="{FF2B5EF4-FFF2-40B4-BE49-F238E27FC236}">
                <a16:creationId xmlns:a16="http://schemas.microsoft.com/office/drawing/2014/main" id="{F42F9547-86A8-451F-9456-6DCCDC2E6E3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42228" y="3429000"/>
            <a:ext cx="5191174" cy="3285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67147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erson speaking into a megaphone&#10;&#10;AI-generated content may be incorrect.">
            <a:extLst>
              <a:ext uri="{FF2B5EF4-FFF2-40B4-BE49-F238E27FC236}">
                <a16:creationId xmlns:a16="http://schemas.microsoft.com/office/drawing/2014/main" id="{802E85AD-CBE0-2C04-AA5A-5D245CBFB352}"/>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502854" y="3205908"/>
            <a:ext cx="5476848" cy="3652092"/>
          </a:xfrm>
          <a:prstGeom prst="rect">
            <a:avLst/>
          </a:prstGeom>
        </p:spPr>
      </p:pic>
      <p:sp>
        <p:nvSpPr>
          <p:cNvPr id="7" name="TextBox 6">
            <a:extLst>
              <a:ext uri="{FF2B5EF4-FFF2-40B4-BE49-F238E27FC236}">
                <a16:creationId xmlns:a16="http://schemas.microsoft.com/office/drawing/2014/main" id="{CD9416CA-C232-E81F-1D74-9A70633E48D9}"/>
              </a:ext>
            </a:extLst>
          </p:cNvPr>
          <p:cNvSpPr txBox="1"/>
          <p:nvPr/>
        </p:nvSpPr>
        <p:spPr>
          <a:xfrm>
            <a:off x="11163371" y="6965906"/>
            <a:ext cx="816331" cy="923330"/>
          </a:xfrm>
          <a:prstGeom prst="rect">
            <a:avLst/>
          </a:prstGeom>
          <a:noFill/>
        </p:spPr>
        <p:txBody>
          <a:bodyPr wrap="square" rtlCol="0">
            <a:spAutoFit/>
          </a:bodyPr>
          <a:lstStyle/>
          <a:p>
            <a:r>
              <a:rPr lang="en-GB" sz="900">
                <a:hlinkClick r:id="rId4" tooltip="https://flatworldknowledge.lardbucket.org/books/a-primer-on-communication-studies/s12-public-speaking-in-various-con.html"/>
              </a:rPr>
              <a:t>This Photo</a:t>
            </a:r>
            <a:r>
              <a:rPr lang="en-GB" sz="900"/>
              <a:t> by Unknown Author is licensed under </a:t>
            </a:r>
            <a:r>
              <a:rPr lang="en-GB" sz="900">
                <a:hlinkClick r:id="rId5" tooltip="https://creativecommons.org/licenses/by-nc-sa/3.0/"/>
              </a:rPr>
              <a:t>CC BY-SA-NC</a:t>
            </a:r>
            <a:endParaRPr lang="en-GB" sz="900"/>
          </a:p>
        </p:txBody>
      </p:sp>
      <p:pic>
        <p:nvPicPr>
          <p:cNvPr id="4" name="Graphic 3">
            <a:extLst>
              <a:ext uri="{FF2B5EF4-FFF2-40B4-BE49-F238E27FC236}">
                <a16:creationId xmlns:a16="http://schemas.microsoft.com/office/drawing/2014/main" id="{2394B2DB-B233-433B-9D8A-98CCC974A84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0" y="5285486"/>
            <a:ext cx="2752725" cy="973186"/>
          </a:xfrm>
          <a:prstGeom prst="rect">
            <a:avLst/>
          </a:prstGeom>
        </p:spPr>
      </p:pic>
      <p:pic>
        <p:nvPicPr>
          <p:cNvPr id="6" name="Graphic 5">
            <a:extLst>
              <a:ext uri="{FF2B5EF4-FFF2-40B4-BE49-F238E27FC236}">
                <a16:creationId xmlns:a16="http://schemas.microsoft.com/office/drawing/2014/main" id="{E95AB36F-B282-41DD-81F8-699153845AE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564585" y="0"/>
            <a:ext cx="2627415" cy="6858000"/>
          </a:xfrm>
          <a:prstGeom prst="rect">
            <a:avLst/>
          </a:prstGeom>
        </p:spPr>
      </p:pic>
      <p:sp>
        <p:nvSpPr>
          <p:cNvPr id="8" name="TextBox 7">
            <a:extLst>
              <a:ext uri="{FF2B5EF4-FFF2-40B4-BE49-F238E27FC236}">
                <a16:creationId xmlns:a16="http://schemas.microsoft.com/office/drawing/2014/main" id="{0B1C9D74-AA8A-43C1-8A31-0CD9619573B1}"/>
              </a:ext>
            </a:extLst>
          </p:cNvPr>
          <p:cNvSpPr txBox="1"/>
          <p:nvPr/>
        </p:nvSpPr>
        <p:spPr>
          <a:xfrm>
            <a:off x="164726" y="195201"/>
            <a:ext cx="8779073" cy="646331"/>
          </a:xfrm>
          <a:prstGeom prst="rect">
            <a:avLst/>
          </a:prstGeom>
          <a:noFill/>
        </p:spPr>
        <p:txBody>
          <a:bodyPr wrap="square" rtlCol="0">
            <a:spAutoFit/>
          </a:bodyPr>
          <a:lstStyle/>
          <a:p>
            <a:r>
              <a:rPr lang="en-GB" sz="3600" b="1" dirty="0">
                <a:solidFill>
                  <a:srgbClr val="442BDC"/>
                </a:solidFill>
                <a:latin typeface="Restart Ginger SemiBold" pitchFamily="50" charset="0"/>
                <a:ea typeface="Restart Ginger SemiBold" pitchFamily="50" charset="0"/>
                <a:cs typeface="Restart Ginger SemiBold" pitchFamily="50" charset="0"/>
              </a:rPr>
              <a:t>Session Delivery and Public Speaking</a:t>
            </a:r>
          </a:p>
        </p:txBody>
      </p:sp>
      <p:sp>
        <p:nvSpPr>
          <p:cNvPr id="2" name="TextBox 1">
            <a:extLst>
              <a:ext uri="{FF2B5EF4-FFF2-40B4-BE49-F238E27FC236}">
                <a16:creationId xmlns:a16="http://schemas.microsoft.com/office/drawing/2014/main" id="{EA71BBEE-292E-4C31-96AA-7929BDBF71E1}"/>
              </a:ext>
            </a:extLst>
          </p:cNvPr>
          <p:cNvSpPr txBox="1"/>
          <p:nvPr/>
        </p:nvSpPr>
        <p:spPr>
          <a:xfrm>
            <a:off x="1060089" y="1435763"/>
            <a:ext cx="8037945" cy="2246769"/>
          </a:xfrm>
          <a:prstGeom prst="rect">
            <a:avLst/>
          </a:prstGeom>
          <a:noFill/>
        </p:spPr>
        <p:txBody>
          <a:bodyPr wrap="square" rtlCol="0">
            <a:spAutoFit/>
          </a:bodyPr>
          <a:lstStyle/>
          <a:p>
            <a:pPr marL="285750" indent="-285750">
              <a:buFont typeface="Arial" panose="020B0604020202020204" pitchFamily="34" charset="0"/>
              <a:buChar char="•"/>
            </a:pPr>
            <a:r>
              <a:rPr lang="en-GB" sz="2800" dirty="0">
                <a:latin typeface="Restart Ginger" pitchFamily="50" charset="0"/>
                <a:ea typeface="Restart Ginger" pitchFamily="50" charset="0"/>
                <a:cs typeface="Restart Ginger" pitchFamily="50" charset="0"/>
              </a:rPr>
              <a:t>E</a:t>
            </a:r>
            <a:r>
              <a:rPr lang="en-GB" sz="2800" b="0" i="0" dirty="0">
                <a:effectLst/>
                <a:latin typeface="Restart Ginger" pitchFamily="50" charset="0"/>
                <a:ea typeface="Restart Ginger" pitchFamily="50" charset="0"/>
                <a:cs typeface="Restart Ginger" pitchFamily="50" charset="0"/>
              </a:rPr>
              <a:t>xcellent presentation is 38% your voice, 55% non-verbal communication and just 7% your content</a:t>
            </a:r>
          </a:p>
          <a:p>
            <a:pPr marL="285750" indent="-285750">
              <a:buFont typeface="Arial" panose="020B0604020202020204" pitchFamily="34" charset="0"/>
              <a:buChar char="•"/>
            </a:pPr>
            <a:r>
              <a:rPr lang="en-GB" sz="2800" dirty="0">
                <a:latin typeface="Restart Ginger" pitchFamily="50" charset="0"/>
                <a:ea typeface="Restart Ginger" pitchFamily="50" charset="0"/>
                <a:cs typeface="Restart Ginger" pitchFamily="50" charset="0"/>
              </a:rPr>
              <a:t>S</a:t>
            </a:r>
            <a:r>
              <a:rPr lang="en-GB" sz="2800" b="0" i="0" dirty="0">
                <a:effectLst/>
                <a:latin typeface="Restart Ginger" pitchFamily="50" charset="0"/>
                <a:ea typeface="Restart Ginger" pitchFamily="50" charset="0"/>
                <a:cs typeface="Restart Ginger" pitchFamily="50" charset="0"/>
              </a:rPr>
              <a:t>eem like you have authority over the topic</a:t>
            </a:r>
          </a:p>
          <a:p>
            <a:pPr marL="285750" indent="-285750">
              <a:buFont typeface="Arial" panose="020B0604020202020204" pitchFamily="34" charset="0"/>
              <a:buChar char="•"/>
            </a:pPr>
            <a:r>
              <a:rPr lang="en-GB" sz="2800" dirty="0">
                <a:latin typeface="Restart Ginger" pitchFamily="50" charset="0"/>
                <a:ea typeface="Restart Ginger" pitchFamily="50" charset="0"/>
                <a:cs typeface="Restart Ginger" pitchFamily="50" charset="0"/>
              </a:rPr>
              <a:t>Interest in the topic</a:t>
            </a:r>
          </a:p>
        </p:txBody>
      </p:sp>
    </p:spTree>
    <p:extLst>
      <p:ext uri="{BB962C8B-B14F-4D97-AF65-F5344CB8AC3E}">
        <p14:creationId xmlns:p14="http://schemas.microsoft.com/office/powerpoint/2010/main" val="10995611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2394B2DB-B233-433B-9D8A-98CCC974A84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5608652"/>
            <a:ext cx="2752725" cy="973186"/>
          </a:xfrm>
          <a:prstGeom prst="rect">
            <a:avLst/>
          </a:prstGeom>
        </p:spPr>
      </p:pic>
      <p:pic>
        <p:nvPicPr>
          <p:cNvPr id="6" name="Graphic 5">
            <a:extLst>
              <a:ext uri="{FF2B5EF4-FFF2-40B4-BE49-F238E27FC236}">
                <a16:creationId xmlns:a16="http://schemas.microsoft.com/office/drawing/2014/main" id="{E95AB36F-B282-41DD-81F8-699153845AE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564585" y="0"/>
            <a:ext cx="2627415" cy="6858000"/>
          </a:xfrm>
          <a:prstGeom prst="rect">
            <a:avLst/>
          </a:prstGeom>
        </p:spPr>
      </p:pic>
      <p:sp>
        <p:nvSpPr>
          <p:cNvPr id="8" name="TextBox 7">
            <a:extLst>
              <a:ext uri="{FF2B5EF4-FFF2-40B4-BE49-F238E27FC236}">
                <a16:creationId xmlns:a16="http://schemas.microsoft.com/office/drawing/2014/main" id="{0B1C9D74-AA8A-43C1-8A31-0CD9619573B1}"/>
              </a:ext>
            </a:extLst>
          </p:cNvPr>
          <p:cNvSpPr txBox="1"/>
          <p:nvPr/>
        </p:nvSpPr>
        <p:spPr>
          <a:xfrm>
            <a:off x="300770" y="276162"/>
            <a:ext cx="8779073" cy="707886"/>
          </a:xfrm>
          <a:prstGeom prst="rect">
            <a:avLst/>
          </a:prstGeom>
          <a:noFill/>
        </p:spPr>
        <p:txBody>
          <a:bodyPr wrap="square" rtlCol="0">
            <a:spAutoFit/>
          </a:bodyPr>
          <a:lstStyle/>
          <a:p>
            <a:r>
              <a:rPr lang="en-GB" sz="4000" b="1" dirty="0">
                <a:solidFill>
                  <a:srgbClr val="442BDC"/>
                </a:solidFill>
                <a:latin typeface="Restart Ginger SemiBold" pitchFamily="50" charset="0"/>
                <a:ea typeface="Restart Ginger SemiBold" pitchFamily="50" charset="0"/>
                <a:cs typeface="Restart Ginger SemiBold" pitchFamily="50" charset="0"/>
              </a:rPr>
              <a:t>Activities and Ideas</a:t>
            </a:r>
          </a:p>
        </p:txBody>
      </p:sp>
      <p:sp>
        <p:nvSpPr>
          <p:cNvPr id="2" name="TextBox 1">
            <a:extLst>
              <a:ext uri="{FF2B5EF4-FFF2-40B4-BE49-F238E27FC236}">
                <a16:creationId xmlns:a16="http://schemas.microsoft.com/office/drawing/2014/main" id="{EA71BBEE-292E-4C31-96AA-7929BDBF71E1}"/>
              </a:ext>
            </a:extLst>
          </p:cNvPr>
          <p:cNvSpPr txBox="1"/>
          <p:nvPr/>
        </p:nvSpPr>
        <p:spPr>
          <a:xfrm>
            <a:off x="443145" y="2011382"/>
            <a:ext cx="7246628" cy="2246769"/>
          </a:xfrm>
          <a:prstGeom prst="rect">
            <a:avLst/>
          </a:prstGeom>
          <a:noFill/>
        </p:spPr>
        <p:txBody>
          <a:bodyPr wrap="square" rtlCol="0">
            <a:spAutoFit/>
          </a:bodyPr>
          <a:lstStyle/>
          <a:p>
            <a:pPr marL="342900" indent="-342900">
              <a:buFont typeface="Arial" panose="020B0604020202020204" pitchFamily="34" charset="0"/>
              <a:buChar char="•"/>
            </a:pPr>
            <a:r>
              <a:rPr lang="en-GB" sz="2800" dirty="0">
                <a:latin typeface="Restart Ginger" pitchFamily="50" charset="0"/>
                <a:ea typeface="Restart Ginger" pitchFamily="50" charset="0"/>
                <a:cs typeface="Restart Ginger" pitchFamily="50" charset="0"/>
              </a:rPr>
              <a:t>Do you have an overall goal for your session/activity?</a:t>
            </a:r>
          </a:p>
          <a:p>
            <a:pPr marL="800100" lvl="1" indent="-342900">
              <a:buFont typeface="Arial" panose="020B0604020202020204" pitchFamily="34" charset="0"/>
              <a:buChar char="•"/>
            </a:pPr>
            <a:r>
              <a:rPr lang="en-GB" sz="2800" dirty="0">
                <a:latin typeface="Restart Ginger" pitchFamily="50" charset="0"/>
                <a:ea typeface="Restart Ginger" pitchFamily="50" charset="0"/>
                <a:cs typeface="Restart Ginger" pitchFamily="50" charset="0"/>
              </a:rPr>
              <a:t>Is the content achieving that goal?</a:t>
            </a:r>
          </a:p>
          <a:p>
            <a:pPr marL="342900" indent="-342900">
              <a:buFont typeface="Arial" panose="020B0604020202020204" pitchFamily="34" charset="0"/>
              <a:buChar char="•"/>
            </a:pPr>
            <a:r>
              <a:rPr lang="en-GB" sz="2800" dirty="0">
                <a:latin typeface="Restart Ginger" pitchFamily="50" charset="0"/>
                <a:ea typeface="Restart Ginger" pitchFamily="50" charset="0"/>
                <a:cs typeface="Restart Ginger" pitchFamily="50" charset="0"/>
              </a:rPr>
              <a:t>Does this engage everyone in attendance?</a:t>
            </a:r>
          </a:p>
          <a:p>
            <a:pPr marL="800100" lvl="1" indent="-342900">
              <a:buFont typeface="Arial" panose="020B0604020202020204" pitchFamily="34" charset="0"/>
              <a:buChar char="•"/>
            </a:pPr>
            <a:r>
              <a:rPr lang="en-GB" sz="2800" dirty="0">
                <a:latin typeface="Restart Ginger" pitchFamily="50" charset="0"/>
                <a:ea typeface="Restart Ginger" pitchFamily="50" charset="0"/>
                <a:cs typeface="Restart Ginger" pitchFamily="50" charset="0"/>
              </a:rPr>
              <a:t>Have you planned for adaptations?</a:t>
            </a:r>
          </a:p>
        </p:txBody>
      </p:sp>
      <p:pic>
        <p:nvPicPr>
          <p:cNvPr id="5" name="Picture 4" descr="A football ball in a net&#10;&#10;AI-generated content may be incorrect.">
            <a:extLst>
              <a:ext uri="{FF2B5EF4-FFF2-40B4-BE49-F238E27FC236}">
                <a16:creationId xmlns:a16="http://schemas.microsoft.com/office/drawing/2014/main" id="{C2CFD718-5283-BD04-E70B-F19410402A85}"/>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7689773" y="2959780"/>
            <a:ext cx="3594830" cy="3622058"/>
          </a:xfrm>
          <a:prstGeom prst="ellipse">
            <a:avLst/>
          </a:prstGeom>
          <a:ln>
            <a:noFill/>
          </a:ln>
          <a:effectLst>
            <a:softEdge rad="112500"/>
          </a:effectLst>
        </p:spPr>
      </p:pic>
    </p:spTree>
    <p:extLst>
      <p:ext uri="{BB962C8B-B14F-4D97-AF65-F5344CB8AC3E}">
        <p14:creationId xmlns:p14="http://schemas.microsoft.com/office/powerpoint/2010/main" val="16316118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2394B2DB-B233-433B-9D8A-98CCC974A84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5285486"/>
            <a:ext cx="2752725" cy="973186"/>
          </a:xfrm>
          <a:prstGeom prst="rect">
            <a:avLst/>
          </a:prstGeom>
        </p:spPr>
      </p:pic>
      <p:pic>
        <p:nvPicPr>
          <p:cNvPr id="6" name="Graphic 5">
            <a:extLst>
              <a:ext uri="{FF2B5EF4-FFF2-40B4-BE49-F238E27FC236}">
                <a16:creationId xmlns:a16="http://schemas.microsoft.com/office/drawing/2014/main" id="{E95AB36F-B282-41DD-81F8-699153845AE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564585" y="0"/>
            <a:ext cx="2627415" cy="6858000"/>
          </a:xfrm>
          <a:prstGeom prst="rect">
            <a:avLst/>
          </a:prstGeom>
        </p:spPr>
      </p:pic>
      <p:sp>
        <p:nvSpPr>
          <p:cNvPr id="8" name="TextBox 7">
            <a:extLst>
              <a:ext uri="{FF2B5EF4-FFF2-40B4-BE49-F238E27FC236}">
                <a16:creationId xmlns:a16="http://schemas.microsoft.com/office/drawing/2014/main" id="{0B1C9D74-AA8A-43C1-8A31-0CD9619573B1}"/>
              </a:ext>
            </a:extLst>
          </p:cNvPr>
          <p:cNvSpPr txBox="1"/>
          <p:nvPr/>
        </p:nvSpPr>
        <p:spPr>
          <a:xfrm>
            <a:off x="785512" y="2152557"/>
            <a:ext cx="8779073" cy="707886"/>
          </a:xfrm>
          <a:prstGeom prst="rect">
            <a:avLst/>
          </a:prstGeom>
          <a:noFill/>
        </p:spPr>
        <p:txBody>
          <a:bodyPr wrap="square" rtlCol="0">
            <a:spAutoFit/>
          </a:bodyPr>
          <a:lstStyle/>
          <a:p>
            <a:r>
              <a:rPr lang="en-GB" sz="4000" b="1" dirty="0">
                <a:solidFill>
                  <a:srgbClr val="442BDC"/>
                </a:solidFill>
                <a:latin typeface="Restart Ginger SemiBold" pitchFamily="50" charset="0"/>
                <a:ea typeface="Restart Ginger SemiBold" pitchFamily="50" charset="0"/>
                <a:cs typeface="Restart Ginger SemiBold" pitchFamily="50" charset="0"/>
              </a:rPr>
              <a:t>Have a Go!</a:t>
            </a:r>
          </a:p>
        </p:txBody>
      </p:sp>
      <p:sp>
        <p:nvSpPr>
          <p:cNvPr id="2" name="TextBox 1">
            <a:extLst>
              <a:ext uri="{FF2B5EF4-FFF2-40B4-BE49-F238E27FC236}">
                <a16:creationId xmlns:a16="http://schemas.microsoft.com/office/drawing/2014/main" id="{EA71BBEE-292E-4C31-96AA-7929BDBF71E1}"/>
              </a:ext>
            </a:extLst>
          </p:cNvPr>
          <p:cNvSpPr txBox="1"/>
          <p:nvPr/>
        </p:nvSpPr>
        <p:spPr>
          <a:xfrm>
            <a:off x="785512" y="2860443"/>
            <a:ext cx="8389148" cy="954107"/>
          </a:xfrm>
          <a:prstGeom prst="rect">
            <a:avLst/>
          </a:prstGeom>
          <a:noFill/>
        </p:spPr>
        <p:txBody>
          <a:bodyPr wrap="square" rtlCol="0">
            <a:spAutoFit/>
          </a:bodyPr>
          <a:lstStyle/>
          <a:p>
            <a:r>
              <a:rPr lang="en-GB" sz="2800" dirty="0">
                <a:latin typeface="Restart Ginger" pitchFamily="50" charset="0"/>
                <a:ea typeface="Restart Ginger" pitchFamily="50" charset="0"/>
                <a:cs typeface="Restart Ginger" pitchFamily="50" charset="0"/>
              </a:rPr>
              <a:t>In small groups or pairs, come up with ideas for activities or sessions</a:t>
            </a:r>
          </a:p>
        </p:txBody>
      </p:sp>
    </p:spTree>
    <p:extLst>
      <p:ext uri="{BB962C8B-B14F-4D97-AF65-F5344CB8AC3E}">
        <p14:creationId xmlns:p14="http://schemas.microsoft.com/office/powerpoint/2010/main" val="39787153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442BDC"/>
        </a:solidFill>
        <a:effectLst/>
      </p:bgPr>
    </p:bg>
    <p:spTree>
      <p:nvGrpSpPr>
        <p:cNvPr id="1" name=""/>
        <p:cNvGrpSpPr/>
        <p:nvPr/>
      </p:nvGrpSpPr>
      <p:grpSpPr>
        <a:xfrm>
          <a:off x="0" y="0"/>
          <a:ext cx="0" cy="0"/>
          <a:chOff x="0" y="0"/>
          <a:chExt cx="0" cy="0"/>
        </a:xfrm>
      </p:grpSpPr>
      <p:pic>
        <p:nvPicPr>
          <p:cNvPr id="15" name="Graphic 14">
            <a:extLst>
              <a:ext uri="{FF2B5EF4-FFF2-40B4-BE49-F238E27FC236}">
                <a16:creationId xmlns:a16="http://schemas.microsoft.com/office/drawing/2014/main" id="{E8935561-0956-4C91-8F34-C91F5F99077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1147288"/>
            <a:ext cx="4974672" cy="5717160"/>
          </a:xfrm>
          <a:prstGeom prst="rect">
            <a:avLst/>
          </a:prstGeom>
        </p:spPr>
      </p:pic>
      <p:pic>
        <p:nvPicPr>
          <p:cNvPr id="6" name="Graphic 5">
            <a:extLst>
              <a:ext uri="{FF2B5EF4-FFF2-40B4-BE49-F238E27FC236}">
                <a16:creationId xmlns:a16="http://schemas.microsoft.com/office/drawing/2014/main" id="{22F5290D-A547-4D13-A794-AECF7DC3B4A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0" y="4600703"/>
            <a:ext cx="3638939" cy="1286494"/>
          </a:xfrm>
          <a:prstGeom prst="rect">
            <a:avLst/>
          </a:prstGeom>
        </p:spPr>
      </p:pic>
    </p:spTree>
    <p:extLst>
      <p:ext uri="{BB962C8B-B14F-4D97-AF65-F5344CB8AC3E}">
        <p14:creationId xmlns:p14="http://schemas.microsoft.com/office/powerpoint/2010/main" val="17602097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120</TotalTime>
  <Words>500</Words>
  <Application>Microsoft Office PowerPoint</Application>
  <PresentationFormat>Widescreen</PresentationFormat>
  <Paragraphs>53</Paragraphs>
  <Slides>8</Slides>
  <Notes>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8</vt:i4>
      </vt:variant>
    </vt:vector>
  </HeadingPairs>
  <TitlesOfParts>
    <vt:vector size="17" baseType="lpstr">
      <vt:lpstr>Arial</vt:lpstr>
      <vt:lpstr>Calibri</vt:lpstr>
      <vt:lpstr>Calibri Light</vt:lpstr>
      <vt:lpstr>Gilroy</vt:lpstr>
      <vt:lpstr>Inter</vt:lpstr>
      <vt:lpstr>Restart Ginger</vt:lpstr>
      <vt:lpstr>Restart Ginger ExtraBold</vt:lpstr>
      <vt:lpstr>Restart Ginger SemiBold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Jessica Hughes</dc:creator>
  <cp:lastModifiedBy>Jessica Hughes</cp:lastModifiedBy>
  <cp:revision>15</cp:revision>
  <cp:lastPrinted>2025-09-30T08:16:04Z</cp:lastPrinted>
  <dcterms:created xsi:type="dcterms:W3CDTF">2025-03-27T11:00:30Z</dcterms:created>
  <dcterms:modified xsi:type="dcterms:W3CDTF">2026-10-09T07:56:59Z</dcterms:modified>
</cp:coreProperties>
</file>