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4802" autoAdjust="0"/>
  </p:normalViewPr>
  <p:slideViewPr>
    <p:cSldViewPr snapToGrid="0" snapToObjects="1">
      <p:cViewPr varScale="1">
        <p:scale>
          <a:sx n="83" d="100"/>
          <a:sy n="83" d="100"/>
        </p:scale>
        <p:origin x="16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hammad Sakib" userId="ba738de0-f0ae-4c75-9113-bde232c17716" providerId="ADAL" clId="{B311F2CD-9AF7-49C5-9857-102F7D13EE41}"/>
    <pc:docChg chg="modSld sldOrd">
      <pc:chgData name="Muhammad Sakib" userId="ba738de0-f0ae-4c75-9113-bde232c17716" providerId="ADAL" clId="{B311F2CD-9AF7-49C5-9857-102F7D13EE41}" dt="2026-08-14T13:34:59.588" v="52" actId="20577"/>
      <pc:docMkLst>
        <pc:docMk/>
      </pc:docMkLst>
      <pc:sldChg chg="modSp mod modNotesTx">
        <pc:chgData name="Muhammad Sakib" userId="ba738de0-f0ae-4c75-9113-bde232c17716" providerId="ADAL" clId="{B311F2CD-9AF7-49C5-9857-102F7D13EE41}" dt="2026-08-12T14:20:11.402" v="39" actId="403"/>
        <pc:sldMkLst>
          <pc:docMk/>
          <pc:sldMk cId="0" sldId="256"/>
        </pc:sldMkLst>
        <pc:spChg chg="mod">
          <ac:chgData name="Muhammad Sakib" userId="ba738de0-f0ae-4c75-9113-bde232c17716" providerId="ADAL" clId="{B311F2CD-9AF7-49C5-9857-102F7D13EE41}" dt="2026-08-12T14:20:11.402" v="39" actId="403"/>
          <ac:spMkLst>
            <pc:docMk/>
            <pc:sldMk cId="0" sldId="256"/>
            <ac:spMk id="4" creationId="{00000000-0000-0000-0000-000000000000}"/>
          </ac:spMkLst>
        </pc:spChg>
      </pc:sldChg>
      <pc:sldChg chg="modNotesTx">
        <pc:chgData name="Muhammad Sakib" userId="ba738de0-f0ae-4c75-9113-bde232c17716" providerId="ADAL" clId="{B311F2CD-9AF7-49C5-9857-102F7D13EE41}" dt="2026-08-12T13:45:14.153" v="22" actId="20577"/>
        <pc:sldMkLst>
          <pc:docMk/>
          <pc:sldMk cId="0" sldId="257"/>
        </pc:sldMkLst>
      </pc:sldChg>
      <pc:sldChg chg="modNotesTx">
        <pc:chgData name="Muhammad Sakib" userId="ba738de0-f0ae-4c75-9113-bde232c17716" providerId="ADAL" clId="{B311F2CD-9AF7-49C5-9857-102F7D13EE41}" dt="2026-08-12T13:45:17.905" v="23" actId="20577"/>
        <pc:sldMkLst>
          <pc:docMk/>
          <pc:sldMk cId="0" sldId="258"/>
        </pc:sldMkLst>
      </pc:sldChg>
      <pc:sldChg chg="modSp mod modNotesTx">
        <pc:chgData name="Muhammad Sakib" userId="ba738de0-f0ae-4c75-9113-bde232c17716" providerId="ADAL" clId="{B311F2CD-9AF7-49C5-9857-102F7D13EE41}" dt="2026-08-14T13:34:51.308" v="48" actId="20577"/>
        <pc:sldMkLst>
          <pc:docMk/>
          <pc:sldMk cId="0" sldId="259"/>
        </pc:sldMkLst>
        <pc:spChg chg="mod">
          <ac:chgData name="Muhammad Sakib" userId="ba738de0-f0ae-4c75-9113-bde232c17716" providerId="ADAL" clId="{B311F2CD-9AF7-49C5-9857-102F7D13EE41}" dt="2026-08-14T13:34:51.308" v="48" actId="20577"/>
          <ac:spMkLst>
            <pc:docMk/>
            <pc:sldMk cId="0" sldId="259"/>
            <ac:spMk id="3" creationId="{00000000-0000-0000-0000-000000000000}"/>
          </ac:spMkLst>
        </pc:spChg>
      </pc:sldChg>
      <pc:sldChg chg="modSp mod modNotesTx">
        <pc:chgData name="Muhammad Sakib" userId="ba738de0-f0ae-4c75-9113-bde232c17716" providerId="ADAL" clId="{B311F2CD-9AF7-49C5-9857-102F7D13EE41}" dt="2026-08-14T09:34:35.112" v="44" actId="20577"/>
        <pc:sldMkLst>
          <pc:docMk/>
          <pc:sldMk cId="0" sldId="260"/>
        </pc:sldMkLst>
        <pc:spChg chg="mod">
          <ac:chgData name="Muhammad Sakib" userId="ba738de0-f0ae-4c75-9113-bde232c17716" providerId="ADAL" clId="{B311F2CD-9AF7-49C5-9857-102F7D13EE41}" dt="2026-08-14T09:34:35.112" v="44" actId="20577"/>
          <ac:spMkLst>
            <pc:docMk/>
            <pc:sldMk cId="0" sldId="260"/>
            <ac:spMk id="14" creationId="{00000000-0000-0000-0000-000000000000}"/>
          </ac:spMkLst>
        </pc:spChg>
      </pc:sldChg>
      <pc:sldChg chg="modNotesTx">
        <pc:chgData name="Muhammad Sakib" userId="ba738de0-f0ae-4c75-9113-bde232c17716" providerId="ADAL" clId="{B311F2CD-9AF7-49C5-9857-102F7D13EE41}" dt="2026-08-12T13:45:31.296" v="26" actId="20577"/>
        <pc:sldMkLst>
          <pc:docMk/>
          <pc:sldMk cId="0" sldId="261"/>
        </pc:sldMkLst>
      </pc:sldChg>
      <pc:sldChg chg="modNotesTx">
        <pc:chgData name="Muhammad Sakib" userId="ba738de0-f0ae-4c75-9113-bde232c17716" providerId="ADAL" clId="{B311F2CD-9AF7-49C5-9857-102F7D13EE41}" dt="2026-08-12T13:45:38.785" v="27" actId="20577"/>
        <pc:sldMkLst>
          <pc:docMk/>
          <pc:sldMk cId="0" sldId="262"/>
        </pc:sldMkLst>
      </pc:sldChg>
      <pc:sldChg chg="modSp mod modNotesTx">
        <pc:chgData name="Muhammad Sakib" userId="ba738de0-f0ae-4c75-9113-bde232c17716" providerId="ADAL" clId="{B311F2CD-9AF7-49C5-9857-102F7D13EE41}" dt="2026-08-14T13:34:59.588" v="52" actId="20577"/>
        <pc:sldMkLst>
          <pc:docMk/>
          <pc:sldMk cId="0" sldId="263"/>
        </pc:sldMkLst>
        <pc:spChg chg="mod">
          <ac:chgData name="Muhammad Sakib" userId="ba738de0-f0ae-4c75-9113-bde232c17716" providerId="ADAL" clId="{B311F2CD-9AF7-49C5-9857-102F7D13EE41}" dt="2026-08-14T13:34:59.588" v="52" actId="20577"/>
          <ac:spMkLst>
            <pc:docMk/>
            <pc:sldMk cId="0" sldId="263"/>
            <ac:spMk id="2" creationId="{00000000-0000-0000-0000-000000000000}"/>
          </ac:spMkLst>
        </pc:spChg>
      </pc:sldChg>
      <pc:sldChg chg="modNotesTx">
        <pc:chgData name="Muhammad Sakib" userId="ba738de0-f0ae-4c75-9113-bde232c17716" providerId="ADAL" clId="{B311F2CD-9AF7-49C5-9857-102F7D13EE41}" dt="2026-08-12T13:45:45.341" v="29" actId="20577"/>
        <pc:sldMkLst>
          <pc:docMk/>
          <pc:sldMk cId="0" sldId="264"/>
        </pc:sldMkLst>
      </pc:sldChg>
      <pc:sldChg chg="modNotesTx">
        <pc:chgData name="Muhammad Sakib" userId="ba738de0-f0ae-4c75-9113-bde232c17716" providerId="ADAL" clId="{B311F2CD-9AF7-49C5-9857-102F7D13EE41}" dt="2026-08-12T13:45:51.139" v="30" actId="20577"/>
        <pc:sldMkLst>
          <pc:docMk/>
          <pc:sldMk cId="0" sldId="265"/>
        </pc:sldMkLst>
      </pc:sldChg>
      <pc:sldChg chg="modNotesTx">
        <pc:chgData name="Muhammad Sakib" userId="ba738de0-f0ae-4c75-9113-bde232c17716" providerId="ADAL" clId="{B311F2CD-9AF7-49C5-9857-102F7D13EE41}" dt="2026-08-12T13:45:59.312" v="31" actId="20577"/>
        <pc:sldMkLst>
          <pc:docMk/>
          <pc:sldMk cId="0" sldId="266"/>
        </pc:sldMkLst>
      </pc:sldChg>
      <pc:sldChg chg="modNotesTx">
        <pc:chgData name="Muhammad Sakib" userId="ba738de0-f0ae-4c75-9113-bde232c17716" providerId="ADAL" clId="{B311F2CD-9AF7-49C5-9857-102F7D13EE41}" dt="2026-08-12T13:46:03.043" v="32" actId="20577"/>
        <pc:sldMkLst>
          <pc:docMk/>
          <pc:sldMk cId="0" sldId="267"/>
        </pc:sldMkLst>
      </pc:sldChg>
      <pc:sldChg chg="modNotesTx">
        <pc:chgData name="Muhammad Sakib" userId="ba738de0-f0ae-4c75-9113-bde232c17716" providerId="ADAL" clId="{B311F2CD-9AF7-49C5-9857-102F7D13EE41}" dt="2026-08-12T13:46:06.886" v="33" actId="20577"/>
        <pc:sldMkLst>
          <pc:docMk/>
          <pc:sldMk cId="0" sldId="268"/>
        </pc:sldMkLst>
      </pc:sldChg>
      <pc:sldChg chg="modNotesTx">
        <pc:chgData name="Muhammad Sakib" userId="ba738de0-f0ae-4c75-9113-bde232c17716" providerId="ADAL" clId="{B311F2CD-9AF7-49C5-9857-102F7D13EE41}" dt="2026-08-12T13:46:14.966" v="34" actId="20577"/>
        <pc:sldMkLst>
          <pc:docMk/>
          <pc:sldMk cId="0" sldId="269"/>
        </pc:sldMkLst>
      </pc:sldChg>
      <pc:sldChg chg="modSp mod ord modNotesTx">
        <pc:chgData name="Muhammad Sakib" userId="ba738de0-f0ae-4c75-9113-bde232c17716" providerId="ADAL" clId="{B311F2CD-9AF7-49C5-9857-102F7D13EE41}" dt="2026-08-12T14:13:28.623" v="38"/>
        <pc:sldMkLst>
          <pc:docMk/>
          <pc:sldMk cId="0" sldId="270"/>
        </pc:sldMkLst>
        <pc:spChg chg="mod">
          <ac:chgData name="Muhammad Sakib" userId="ba738de0-f0ae-4c75-9113-bde232c17716" providerId="ADAL" clId="{B311F2CD-9AF7-49C5-9857-102F7D13EE41}" dt="2026-08-12T13:36:22.497" v="0" actId="403"/>
          <ac:spMkLst>
            <pc:docMk/>
            <pc:sldMk cId="0" sldId="270"/>
            <ac:spMk id="2" creationId="{00000000-0000-0000-0000-000000000000}"/>
          </ac:spMkLst>
        </pc:spChg>
      </pc:sldChg>
      <pc:sldChg chg="modNotesTx">
        <pc:chgData name="Muhammad Sakib" userId="ba738de0-f0ae-4c75-9113-bde232c17716" providerId="ADAL" clId="{B311F2CD-9AF7-49C5-9857-102F7D13EE41}" dt="2026-08-12T13:46:23.623" v="36" actId="20577"/>
        <pc:sldMkLst>
          <pc:docMk/>
          <pc:sldMk cId="0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96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0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4.png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image" Target="../media/image11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photo_stud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960120"/>
            <a:ext cx="3794760" cy="4773168"/>
          </a:xfrm>
          <a:prstGeom prst="rect">
            <a:avLst/>
          </a:prstGeom>
        </p:spPr>
      </p:pic>
      <p:pic>
        <p:nvPicPr>
          <p:cNvPr id="3" name="Image 1" descr="assets/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566928"/>
            <a:ext cx="1417320" cy="2651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0080" y="1417320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SOUTHERN UNIONS CONFERENCE 2026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40080" y="1874520"/>
            <a:ext cx="7040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F37 Judge Bold Condensed" panose="020B0604020202020204" charset="0"/>
                <a:ea typeface="Poppins" pitchFamily="34" charset="-122"/>
                <a:cs typeface="Poppins" pitchFamily="34" charset="-120"/>
              </a:rPr>
              <a:t>FROM IDEA TO IMPACT</a:t>
            </a:r>
            <a:endParaRPr lang="en-US" sz="4600" dirty="0">
              <a:latin typeface="F37 Judge Bold Condensed" panose="020B060402020202020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640080" y="2994660"/>
            <a:ext cx="7040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journey of Herts Unfiltered</a:t>
            </a:r>
            <a:endParaRPr lang="en-US" sz="2600" b="1" dirty="0"/>
          </a:p>
        </p:txBody>
      </p:sp>
      <p:sp>
        <p:nvSpPr>
          <p:cNvPr id="7" name="Text 3"/>
          <p:cNvSpPr/>
          <p:nvPr/>
        </p:nvSpPr>
        <p:spPr>
          <a:xfrm>
            <a:off x="754380" y="4434840"/>
            <a:ext cx="6949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Muhammad Sakib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C9C9C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Insights Analyst  ·  Hertfordshire Students' Union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7A7A7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9184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6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CHALLENGE 02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08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11111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EXPECTATIONS VS.</a:t>
            </a:r>
            <a:r>
              <a:rPr lang="en-US" sz="3600" b="1" dirty="0">
                <a:solidFill>
                  <a:srgbClr val="FF406E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 REALITY</a:t>
            </a:r>
            <a:endParaRPr lang="en-US" sz="3600" dirty="0">
              <a:latin typeface="F37 Judge Bold Condensed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225296"/>
            <a:ext cx="10543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As Herts Unfiltered grew, so did what people expected from it.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1901952"/>
            <a:ext cx="3319272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950976" y="2194560"/>
            <a:ext cx="603504" cy="603504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7" name="Image 0" descr="assets/icon_share_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922" y="2357506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50976" y="2926080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6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EXPECTATIONS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950976" y="3273552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More stakeholders saw the value of Herts Unfiltered — and wanted more from it.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014216" y="28163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8CA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→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4434840" y="1901952"/>
            <a:ext cx="3319272" cy="2514600"/>
          </a:xfrm>
          <a:prstGeom prst="roundRect">
            <a:avLst>
              <a:gd name="adj" fmla="val 2182"/>
            </a:avLst>
          </a:prstGeom>
          <a:solidFill>
            <a:srgbClr val="FFF1F5"/>
          </a:solidFill>
          <a:ln w="12700">
            <a:solidFill>
              <a:srgbClr val="FFF1F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9"/>
          <p:cNvSpPr/>
          <p:nvPr/>
        </p:nvSpPr>
        <p:spPr>
          <a:xfrm>
            <a:off x="4745736" y="2194560"/>
            <a:ext cx="603504" cy="603504"/>
          </a:xfrm>
          <a:prstGeom prst="ellipse">
            <a:avLst/>
          </a:prstGeom>
          <a:solidFill>
            <a:srgbClr val="FF406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3" name="Image 1" descr="assets/icon_refresh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8682" y="2357506"/>
            <a:ext cx="277612" cy="27761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745736" y="2926080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6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REALITY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4745736" y="3273552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Priorities, requests and requirements could change mid-delivery.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7808976" y="28163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8CA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→</a:t>
            </a:r>
            <a:endParaRPr lang="en-US" sz="2000" dirty="0"/>
          </a:p>
        </p:txBody>
      </p:sp>
      <p:sp>
        <p:nvSpPr>
          <p:cNvPr id="17" name="Shape 13"/>
          <p:cNvSpPr/>
          <p:nvPr/>
        </p:nvSpPr>
        <p:spPr>
          <a:xfrm>
            <a:off x="8229600" y="1901952"/>
            <a:ext cx="3319272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Shape 14"/>
          <p:cNvSpPr/>
          <p:nvPr/>
        </p:nvSpPr>
        <p:spPr>
          <a:xfrm>
            <a:off x="8540496" y="2194560"/>
            <a:ext cx="603504" cy="603504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9" name="Image 2" descr="assets/icon_activity_pin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3442" y="2357506"/>
            <a:ext cx="277612" cy="277612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540496" y="2926080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6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8540496" y="3273552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team had to adapt quickly while keeping the project moving.</a:t>
            </a:r>
            <a:endParaRPr lang="en-US" sz="1200" dirty="0"/>
          </a:p>
        </p:txBody>
      </p:sp>
      <p:sp>
        <p:nvSpPr>
          <p:cNvPr id="22" name="Text 17"/>
          <p:cNvSpPr/>
          <p:nvPr/>
        </p:nvSpPr>
        <p:spPr>
          <a:xfrm>
            <a:off x="640080" y="468172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WE LEARNED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640080" y="4974336"/>
            <a:ext cx="3319272" cy="658368"/>
          </a:xfrm>
          <a:prstGeom prst="roundRect">
            <a:avLst>
              <a:gd name="adj" fmla="val 8333"/>
            </a:avLst>
          </a:prstGeom>
          <a:solidFill>
            <a:srgbClr val="FFF1F5"/>
          </a:solidFill>
          <a:ln w="12700">
            <a:solidFill>
              <a:srgbClr val="FFF1F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19"/>
          <p:cNvSpPr/>
          <p:nvPr/>
        </p:nvSpPr>
        <p:spPr>
          <a:xfrm>
            <a:off x="822960" y="4974336"/>
            <a:ext cx="29535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Clear scope</a:t>
            </a:r>
            <a:endParaRPr lang="en-US" sz="1350" dirty="0"/>
          </a:p>
        </p:txBody>
      </p:sp>
      <p:sp>
        <p:nvSpPr>
          <p:cNvPr id="25" name="Text 20"/>
          <p:cNvSpPr/>
          <p:nvPr/>
        </p:nvSpPr>
        <p:spPr>
          <a:xfrm>
            <a:off x="4014216" y="51206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+</a:t>
            </a:r>
            <a:endParaRPr lang="en-US" sz="1700" dirty="0"/>
          </a:p>
        </p:txBody>
      </p:sp>
      <p:sp>
        <p:nvSpPr>
          <p:cNvPr id="26" name="Shape 21"/>
          <p:cNvSpPr/>
          <p:nvPr/>
        </p:nvSpPr>
        <p:spPr>
          <a:xfrm>
            <a:off x="4434840" y="4974336"/>
            <a:ext cx="3319272" cy="658368"/>
          </a:xfrm>
          <a:prstGeom prst="roundRect">
            <a:avLst>
              <a:gd name="adj" fmla="val 8333"/>
            </a:avLst>
          </a:prstGeom>
          <a:solidFill>
            <a:srgbClr val="FFF1F5"/>
          </a:solidFill>
          <a:ln w="12700">
            <a:solidFill>
              <a:srgbClr val="FFF1F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2"/>
          <p:cNvSpPr/>
          <p:nvPr/>
        </p:nvSpPr>
        <p:spPr>
          <a:xfrm>
            <a:off x="4617720" y="4974336"/>
            <a:ext cx="29535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Regular communication</a:t>
            </a:r>
            <a:endParaRPr lang="en-US" sz="1350" dirty="0"/>
          </a:p>
        </p:txBody>
      </p:sp>
      <p:sp>
        <p:nvSpPr>
          <p:cNvPr id="28" name="Text 23"/>
          <p:cNvSpPr/>
          <p:nvPr/>
        </p:nvSpPr>
        <p:spPr>
          <a:xfrm>
            <a:off x="7808976" y="51206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+</a:t>
            </a:r>
            <a:endParaRPr lang="en-US" sz="1700" dirty="0"/>
          </a:p>
        </p:txBody>
      </p:sp>
      <p:sp>
        <p:nvSpPr>
          <p:cNvPr id="29" name="Shape 24"/>
          <p:cNvSpPr/>
          <p:nvPr/>
        </p:nvSpPr>
        <p:spPr>
          <a:xfrm>
            <a:off x="8229600" y="4974336"/>
            <a:ext cx="3319272" cy="658368"/>
          </a:xfrm>
          <a:prstGeom prst="roundRect">
            <a:avLst>
              <a:gd name="adj" fmla="val 8333"/>
            </a:avLst>
          </a:prstGeom>
          <a:solidFill>
            <a:srgbClr val="FFF1F5"/>
          </a:solidFill>
          <a:ln w="12700">
            <a:solidFill>
              <a:srgbClr val="FFF1F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0" name="Text 25"/>
          <p:cNvSpPr/>
          <p:nvPr/>
        </p:nvSpPr>
        <p:spPr>
          <a:xfrm>
            <a:off x="8412480" y="4974336"/>
            <a:ext cx="29535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Realistic expectations</a:t>
            </a:r>
            <a:endParaRPr lang="en-US" sz="1350" dirty="0"/>
          </a:p>
        </p:txBody>
      </p:sp>
      <p:pic>
        <p:nvPicPr>
          <p:cNvPr id="31" name="Image 3" descr="assets/logo_pin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" y="6355080"/>
            <a:ext cx="960120" cy="179222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8A8A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9184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6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CHALLENGE 03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08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11111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RACING THE</a:t>
            </a:r>
            <a:r>
              <a:rPr lang="en-US" sz="3600" b="1" dirty="0">
                <a:solidFill>
                  <a:srgbClr val="FF406E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 CLOCK</a:t>
            </a:r>
            <a:endParaRPr lang="en-US" sz="3600" dirty="0">
              <a:latin typeface="F37 Judge Bold Condensed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225296"/>
            <a:ext cx="10543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There was less room for things to go wrong — and more happening at once.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874520" cy="1353312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1293876" y="2112264"/>
            <a:ext cx="566928" cy="566928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7" name="Image 0" descr="assets/icon_clipboard_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947" y="2265335"/>
            <a:ext cx="260787" cy="26078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49808" y="2788920"/>
            <a:ext cx="16550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Plan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2514600" y="2295144"/>
            <a:ext cx="3840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8CA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→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2898648" y="1874520"/>
            <a:ext cx="1874520" cy="1353312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Shape 8"/>
          <p:cNvSpPr/>
          <p:nvPr/>
        </p:nvSpPr>
        <p:spPr>
          <a:xfrm>
            <a:off x="3552444" y="2112264"/>
            <a:ext cx="566928" cy="566928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2" name="Image 1" descr="assets/icon_users_p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5515" y="2265335"/>
            <a:ext cx="260787" cy="260787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008376" y="2788920"/>
            <a:ext cx="16550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Recruit &amp; train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4773168" y="2295144"/>
            <a:ext cx="3840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8CA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→</a:t>
            </a:r>
            <a:endParaRPr lang="en-US" sz="1900" dirty="0"/>
          </a:p>
        </p:txBody>
      </p:sp>
      <p:sp>
        <p:nvSpPr>
          <p:cNvPr id="15" name="Shape 11"/>
          <p:cNvSpPr/>
          <p:nvPr/>
        </p:nvSpPr>
        <p:spPr>
          <a:xfrm>
            <a:off x="5157216" y="1874520"/>
            <a:ext cx="1874520" cy="1353312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hape 12"/>
          <p:cNvSpPr/>
          <p:nvPr/>
        </p:nvSpPr>
        <p:spPr>
          <a:xfrm>
            <a:off x="5811012" y="2112264"/>
            <a:ext cx="566928" cy="566928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7" name="Image 2" descr="assets/icon_mic_pin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4083" y="2265335"/>
            <a:ext cx="260787" cy="260787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5266944" y="2788920"/>
            <a:ext cx="16550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Collect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7031736" y="2295144"/>
            <a:ext cx="3840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8CA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→</a:t>
            </a:r>
            <a:endParaRPr lang="en-US" sz="1900" dirty="0"/>
          </a:p>
        </p:txBody>
      </p:sp>
      <p:sp>
        <p:nvSpPr>
          <p:cNvPr id="20" name="Shape 15"/>
          <p:cNvSpPr/>
          <p:nvPr/>
        </p:nvSpPr>
        <p:spPr>
          <a:xfrm>
            <a:off x="7415784" y="1874520"/>
            <a:ext cx="1874520" cy="1353312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Shape 16"/>
          <p:cNvSpPr/>
          <p:nvPr/>
        </p:nvSpPr>
        <p:spPr>
          <a:xfrm>
            <a:off x="8069580" y="2112264"/>
            <a:ext cx="566928" cy="566928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2" name="Image 3" descr="assets/icon_activity_pin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2651" y="2265335"/>
            <a:ext cx="260787" cy="260787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525512" y="2788920"/>
            <a:ext cx="16550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Analyse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9290304" y="2295144"/>
            <a:ext cx="3840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8CA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→</a:t>
            </a:r>
            <a:endParaRPr lang="en-US" sz="1900" dirty="0"/>
          </a:p>
        </p:txBody>
      </p:sp>
      <p:sp>
        <p:nvSpPr>
          <p:cNvPr id="25" name="Shape 19"/>
          <p:cNvSpPr/>
          <p:nvPr/>
        </p:nvSpPr>
        <p:spPr>
          <a:xfrm>
            <a:off x="9674352" y="1874520"/>
            <a:ext cx="1874520" cy="1353312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Shape 20"/>
          <p:cNvSpPr/>
          <p:nvPr/>
        </p:nvSpPr>
        <p:spPr>
          <a:xfrm>
            <a:off x="10328148" y="2112264"/>
            <a:ext cx="566928" cy="566928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7" name="Image 4" descr="assets/icon_share_pin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81219" y="2265335"/>
            <a:ext cx="260787" cy="260787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9784080" y="2788920"/>
            <a:ext cx="16550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Report</a:t>
            </a:r>
            <a:endParaRPr lang="en-US" sz="1300" dirty="0"/>
          </a:p>
        </p:txBody>
      </p:sp>
      <p:sp>
        <p:nvSpPr>
          <p:cNvPr id="29" name="Shape 22"/>
          <p:cNvSpPr/>
          <p:nvPr/>
        </p:nvSpPr>
        <p:spPr>
          <a:xfrm>
            <a:off x="640080" y="3456432"/>
            <a:ext cx="10908792" cy="713232"/>
          </a:xfrm>
          <a:prstGeom prst="roundRect">
            <a:avLst>
              <a:gd name="adj" fmla="val 7692"/>
            </a:avLst>
          </a:prstGeom>
          <a:solidFill>
            <a:srgbClr val="0000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Text 23"/>
          <p:cNvSpPr/>
          <p:nvPr/>
        </p:nvSpPr>
        <p:spPr>
          <a:xfrm>
            <a:off x="1024128" y="3456432"/>
            <a:ext cx="1014069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When one stage moved, everything after it felt the impact.</a:t>
            </a:r>
            <a:endParaRPr lang="en-US" sz="1450" dirty="0"/>
          </a:p>
        </p:txBody>
      </p:sp>
      <p:sp>
        <p:nvSpPr>
          <p:cNvPr id="31" name="Shape 24"/>
          <p:cNvSpPr/>
          <p:nvPr/>
        </p:nvSpPr>
        <p:spPr>
          <a:xfrm>
            <a:off x="640080" y="4389120"/>
            <a:ext cx="3319272" cy="10058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Shape 25"/>
          <p:cNvSpPr/>
          <p:nvPr/>
        </p:nvSpPr>
        <p:spPr>
          <a:xfrm>
            <a:off x="896112" y="4663440"/>
            <a:ext cx="512064" cy="512064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3" name="Image 5" descr="assets/icon_clock_pin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4369" y="4801697"/>
            <a:ext cx="235549" cy="235549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1536192" y="4608576"/>
            <a:ext cx="21854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Less preparation time</a:t>
            </a:r>
            <a:endParaRPr lang="en-US" sz="1300" dirty="0"/>
          </a:p>
        </p:txBody>
      </p:sp>
      <p:sp>
        <p:nvSpPr>
          <p:cNvPr id="35" name="Text 27"/>
          <p:cNvSpPr/>
          <p:nvPr/>
        </p:nvSpPr>
        <p:spPr>
          <a:xfrm>
            <a:off x="1536192" y="4892040"/>
            <a:ext cx="21854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Everything started later than we wanted.</a:t>
            </a:r>
            <a:endParaRPr lang="en-US" sz="1100" dirty="0"/>
          </a:p>
        </p:txBody>
      </p:sp>
      <p:sp>
        <p:nvSpPr>
          <p:cNvPr id="36" name="Shape 28"/>
          <p:cNvSpPr/>
          <p:nvPr/>
        </p:nvSpPr>
        <p:spPr>
          <a:xfrm>
            <a:off x="4434840" y="4389120"/>
            <a:ext cx="3319272" cy="10058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7" name="Shape 29"/>
          <p:cNvSpPr/>
          <p:nvPr/>
        </p:nvSpPr>
        <p:spPr>
          <a:xfrm>
            <a:off x="4690872" y="4663440"/>
            <a:ext cx="512064" cy="512064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8" name="Image 6" descr="assets/icon_refresh_pin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29129" y="4801697"/>
            <a:ext cx="235549" cy="235549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5330952" y="4608576"/>
            <a:ext cx="21854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Changes during delivery</a:t>
            </a:r>
            <a:endParaRPr lang="en-US" sz="1300" dirty="0"/>
          </a:p>
        </p:txBody>
      </p:sp>
      <p:sp>
        <p:nvSpPr>
          <p:cNvPr id="40" name="Text 31"/>
          <p:cNvSpPr/>
          <p:nvPr/>
        </p:nvSpPr>
        <p:spPr>
          <a:xfrm>
            <a:off x="5330952" y="4892040"/>
            <a:ext cx="21854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Requirements moved while we were live.</a:t>
            </a:r>
            <a:endParaRPr lang="en-US" sz="1100" dirty="0"/>
          </a:p>
        </p:txBody>
      </p:sp>
      <p:sp>
        <p:nvSpPr>
          <p:cNvPr id="41" name="Shape 32"/>
          <p:cNvSpPr/>
          <p:nvPr/>
        </p:nvSpPr>
        <p:spPr>
          <a:xfrm>
            <a:off x="8229600" y="4389120"/>
            <a:ext cx="3319272" cy="10058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2" name="Shape 33"/>
          <p:cNvSpPr/>
          <p:nvPr/>
        </p:nvSpPr>
        <p:spPr>
          <a:xfrm>
            <a:off x="8485632" y="4663440"/>
            <a:ext cx="512064" cy="512064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3" name="Image 7" descr="assets/icon_trend_pink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23889" y="4801697"/>
            <a:ext cx="235549" cy="235549"/>
          </a:xfrm>
          <a:prstGeom prst="rect">
            <a:avLst/>
          </a:prstGeom>
        </p:spPr>
      </p:pic>
      <p:sp>
        <p:nvSpPr>
          <p:cNvPr id="44" name="Text 34"/>
          <p:cNvSpPr/>
          <p:nvPr/>
        </p:nvSpPr>
        <p:spPr>
          <a:xfrm>
            <a:off x="9125712" y="4608576"/>
            <a:ext cx="21854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More to deliver</a:t>
            </a:r>
            <a:endParaRPr lang="en-US" sz="1300" dirty="0"/>
          </a:p>
        </p:txBody>
      </p:sp>
      <p:sp>
        <p:nvSpPr>
          <p:cNvPr id="45" name="Text 35"/>
          <p:cNvSpPr/>
          <p:nvPr/>
        </p:nvSpPr>
        <p:spPr>
          <a:xfrm>
            <a:off x="9125712" y="4892040"/>
            <a:ext cx="21854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Bigger scope, same size team.</a:t>
            </a:r>
            <a:endParaRPr lang="en-US" sz="1100" dirty="0"/>
          </a:p>
        </p:txBody>
      </p:sp>
      <p:sp>
        <p:nvSpPr>
          <p:cNvPr id="46" name="Text 36"/>
          <p:cNvSpPr/>
          <p:nvPr/>
        </p:nvSpPr>
        <p:spPr>
          <a:xfrm>
            <a:off x="640080" y="5541264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LESSON</a:t>
            </a:r>
            <a:endParaRPr lang="en-US" sz="950" dirty="0"/>
          </a:p>
        </p:txBody>
      </p:sp>
      <p:sp>
        <p:nvSpPr>
          <p:cNvPr id="47" name="Text 37"/>
          <p:cNvSpPr/>
          <p:nvPr/>
        </p:nvSpPr>
        <p:spPr>
          <a:xfrm>
            <a:off x="640080" y="5779008"/>
            <a:ext cx="9628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Build contingency into the plan, not just into the deadline.</a:t>
            </a:r>
            <a:endParaRPr lang="en-US" sz="1450" dirty="0"/>
          </a:p>
        </p:txBody>
      </p:sp>
      <p:pic>
        <p:nvPicPr>
          <p:cNvPr id="48" name="Image 8" descr="assets/logo_pink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" y="6355080"/>
            <a:ext cx="960120" cy="179222"/>
          </a:xfrm>
          <a:prstGeom prst="rect">
            <a:avLst/>
          </a:prstGeom>
        </p:spPr>
      </p:pic>
      <p:sp>
        <p:nvSpPr>
          <p:cNvPr id="49" name="Text 38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8A8A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9184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6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YEAR TWO TAUGHT US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08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11111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THE YEAR THAT TAUGHT US</a:t>
            </a:r>
            <a:r>
              <a:rPr lang="en-US" sz="3600" b="1" dirty="0">
                <a:solidFill>
                  <a:srgbClr val="FF406E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 THE MOST</a:t>
            </a:r>
            <a:endParaRPr lang="en-US" sz="3600" dirty="0">
              <a:latin typeface="F37 Judge Bold Condensed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225296"/>
            <a:ext cx="10543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Year two wasn't a failure — but it exposed where the model needed to evolve.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3319272" cy="269748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950976" y="2295144"/>
            <a:ext cx="713232" cy="713232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7" name="Image 0" descr="assets/icon_users_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549" y="2487717"/>
            <a:ext cx="328087" cy="32808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50976" y="3172968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8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PEOPLE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950976" y="3593592"/>
            <a:ext cx="2697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More staff requires more structure, more training and ongoing support.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434840" y="1965960"/>
            <a:ext cx="3319272" cy="269748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Shape 8"/>
          <p:cNvSpPr/>
          <p:nvPr/>
        </p:nvSpPr>
        <p:spPr>
          <a:xfrm>
            <a:off x="4745736" y="2295144"/>
            <a:ext cx="713232" cy="713232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2" name="Image 1" descr="assets/icon_share_p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8309" y="2487717"/>
            <a:ext cx="328087" cy="328087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745736" y="3172968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8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EXPECTATIONS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4745736" y="3593592"/>
            <a:ext cx="2697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Agreeing scope and keeping communication going matters throughout delivery.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8229600" y="1965960"/>
            <a:ext cx="3319272" cy="269748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hape 12"/>
          <p:cNvSpPr/>
          <p:nvPr/>
        </p:nvSpPr>
        <p:spPr>
          <a:xfrm>
            <a:off x="8540496" y="2295144"/>
            <a:ext cx="713232" cy="713232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7" name="Image 2" descr="assets/icon_calendar_pin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3069" y="2487717"/>
            <a:ext cx="328087" cy="328087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540496" y="3172968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8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PLANNING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8540496" y="3593592"/>
            <a:ext cx="2697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Build realistic timelines with room built in to adapt.</a:t>
            </a:r>
            <a:endParaRPr lang="en-US" sz="1250" dirty="0"/>
          </a:p>
        </p:txBody>
      </p:sp>
      <p:sp>
        <p:nvSpPr>
          <p:cNvPr id="20" name="Shape 15"/>
          <p:cNvSpPr/>
          <p:nvPr/>
        </p:nvSpPr>
        <p:spPr>
          <a:xfrm>
            <a:off x="640080" y="5074920"/>
            <a:ext cx="10908792" cy="749808"/>
          </a:xfrm>
          <a:prstGeom prst="roundRect">
            <a:avLst>
              <a:gd name="adj" fmla="val 7317"/>
            </a:avLst>
          </a:prstGeom>
          <a:solidFill>
            <a:srgbClr val="0000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Text 16"/>
          <p:cNvSpPr/>
          <p:nvPr/>
        </p:nvSpPr>
        <p:spPr>
          <a:xfrm>
            <a:off x="1024128" y="5074920"/>
            <a:ext cx="1014069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 didn't need to abandon the model. We needed to improve it.</a:t>
            </a:r>
            <a:endParaRPr lang="en-US" sz="1450" dirty="0"/>
          </a:p>
        </p:txBody>
      </p:sp>
      <p:pic>
        <p:nvPicPr>
          <p:cNvPr id="22" name="Image 3" descr="assets/logo_pin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" y="6355080"/>
            <a:ext cx="960120" cy="17922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8A8A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9184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6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YEAR THREE  ·  2025/26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08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11111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BUILDING IT</a:t>
            </a:r>
            <a:r>
              <a:rPr lang="en-US" sz="3600" b="1" dirty="0">
                <a:solidFill>
                  <a:srgbClr val="FF406E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 BETTER</a:t>
            </a:r>
            <a:endParaRPr lang="en-US" sz="3600" dirty="0">
              <a:latin typeface="F37 Judge Bold Condensed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225296"/>
            <a:ext cx="10543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Taking what worked, fixing what didn't.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3767328" y="1865376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YEAR TWO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7699248" y="1865376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YEAR THREE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640080" y="2121408"/>
            <a:ext cx="10908792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877824" y="2299716"/>
            <a:ext cx="512064" cy="512064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9" name="Image 0" descr="assets/icon_users_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2437973"/>
            <a:ext cx="235549" cy="235549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499616" y="2121408"/>
            <a:ext cx="2651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Student staff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3767328" y="2121408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Support became difficult as delivery intensified.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7699248" y="2121408"/>
            <a:ext cx="35844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Earlier recruitment, clearer expectations, stronger ongoing support.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40080" y="3127248"/>
            <a:ext cx="10908792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Shape 11"/>
          <p:cNvSpPr/>
          <p:nvPr/>
        </p:nvSpPr>
        <p:spPr>
          <a:xfrm>
            <a:off x="877824" y="3305556"/>
            <a:ext cx="512064" cy="512064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5" name="Image 1" descr="assets/icon_share_p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81" y="3443813"/>
            <a:ext cx="235549" cy="235549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499616" y="3127248"/>
            <a:ext cx="2651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Stakeholders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3767328" y="3127248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Changing requirements affected delivery.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7699248" y="3127248"/>
            <a:ext cx="35844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Clearer scope, responsibilities and communication from the start.</a:t>
            </a:r>
            <a:endParaRPr lang="en-US" sz="1150" dirty="0"/>
          </a:p>
        </p:txBody>
      </p:sp>
      <p:sp>
        <p:nvSpPr>
          <p:cNvPr id="19" name="Shape 15"/>
          <p:cNvSpPr/>
          <p:nvPr/>
        </p:nvSpPr>
        <p:spPr>
          <a:xfrm>
            <a:off x="640080" y="4133088"/>
            <a:ext cx="10908792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Shape 16"/>
          <p:cNvSpPr/>
          <p:nvPr/>
        </p:nvSpPr>
        <p:spPr>
          <a:xfrm>
            <a:off x="877824" y="4311396"/>
            <a:ext cx="512064" cy="512064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1" name="Image 2" descr="assets/icon_calendar_pin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081" y="4449653"/>
            <a:ext cx="235549" cy="235549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499616" y="4133088"/>
            <a:ext cx="2651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Planning</a:t>
            </a:r>
            <a:endParaRPr lang="en-US" sz="1400" dirty="0"/>
          </a:p>
        </p:txBody>
      </p:sp>
      <p:sp>
        <p:nvSpPr>
          <p:cNvPr id="23" name="Text 18"/>
          <p:cNvSpPr/>
          <p:nvPr/>
        </p:nvSpPr>
        <p:spPr>
          <a:xfrm>
            <a:off x="3767328" y="4133088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Tight timelines left little room to adapt.</a:t>
            </a:r>
            <a:endParaRPr lang="en-US" sz="1150" dirty="0"/>
          </a:p>
        </p:txBody>
      </p:sp>
      <p:sp>
        <p:nvSpPr>
          <p:cNvPr id="24" name="Text 19"/>
          <p:cNvSpPr/>
          <p:nvPr/>
        </p:nvSpPr>
        <p:spPr>
          <a:xfrm>
            <a:off x="7699248" y="4133088"/>
            <a:ext cx="35844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Earlier planning and more realistic delivery windows.</a:t>
            </a:r>
            <a:endParaRPr lang="en-US" sz="1150" dirty="0"/>
          </a:p>
        </p:txBody>
      </p:sp>
      <p:sp>
        <p:nvSpPr>
          <p:cNvPr id="25" name="Shape 20"/>
          <p:cNvSpPr/>
          <p:nvPr/>
        </p:nvSpPr>
        <p:spPr>
          <a:xfrm>
            <a:off x="640080" y="5303520"/>
            <a:ext cx="10908792" cy="804672"/>
          </a:xfrm>
          <a:prstGeom prst="roundRect">
            <a:avLst>
              <a:gd name="adj" fmla="val 6818"/>
            </a:avLst>
          </a:prstGeom>
          <a:solidFill>
            <a:srgbClr val="FFF1F5"/>
          </a:solidFill>
          <a:ln w="12700">
            <a:solidFill>
              <a:srgbClr val="FFF1F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Shape 21"/>
          <p:cNvSpPr/>
          <p:nvPr/>
        </p:nvSpPr>
        <p:spPr>
          <a:xfrm>
            <a:off x="877824" y="5449824"/>
            <a:ext cx="512064" cy="512064"/>
          </a:xfrm>
          <a:prstGeom prst="ellipse">
            <a:avLst/>
          </a:prstGeom>
          <a:solidFill>
            <a:srgbClr val="FF406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7" name="Image 3" descr="assets/icon_message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081" y="5588081"/>
            <a:ext cx="235549" cy="235549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1499616" y="5449824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ISN'T CHANGING</a:t>
            </a:r>
            <a:endParaRPr lang="en-US" sz="950" dirty="0"/>
          </a:p>
        </p:txBody>
      </p:sp>
      <p:sp>
        <p:nvSpPr>
          <p:cNvPr id="29" name="Text 23"/>
          <p:cNvSpPr/>
          <p:nvPr/>
        </p:nvSpPr>
        <p:spPr>
          <a:xfrm>
            <a:off x="1499616" y="5705856"/>
            <a:ext cx="9692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Face-to-face, student-led conversations stay at the heart of Herts Unfiltered.</a:t>
            </a:r>
            <a:endParaRPr lang="en-US" sz="1350" dirty="0"/>
          </a:p>
        </p:txBody>
      </p:sp>
      <p:pic>
        <p:nvPicPr>
          <p:cNvPr id="30" name="Image 4" descr="assets/logo_pin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" y="6355080"/>
            <a:ext cx="960120" cy="179222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8A8A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9184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6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 ANOTHER SU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08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11111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IF YOU'RE THINKING OF</a:t>
            </a:r>
            <a:r>
              <a:rPr lang="en-US" sz="3600" b="1" dirty="0">
                <a:solidFill>
                  <a:srgbClr val="FF406E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 DOING THIS…</a:t>
            </a:r>
            <a:endParaRPr lang="en-US" sz="3600" dirty="0">
              <a:latin typeface="F37 Judge Bold Condensed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225296"/>
            <a:ext cx="10543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Three things we'd tell you before you start.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3319272" cy="288036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950976" y="2295144"/>
            <a:ext cx="804672" cy="804672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7" name="Image 0" descr="assets/icon_users_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237" y="2512405"/>
            <a:ext cx="370149" cy="3701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50976" y="3282696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8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INVEST IN PEOPLE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50976" y="3703320"/>
            <a:ext cx="2697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Don't just recruit student staff. Train them, support them, and keep communicating with them consistently.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434840" y="1965960"/>
            <a:ext cx="3319272" cy="288036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Shape 8"/>
          <p:cNvSpPr/>
          <p:nvPr/>
        </p:nvSpPr>
        <p:spPr>
          <a:xfrm>
            <a:off x="4745736" y="2295144"/>
            <a:ext cx="804672" cy="804672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2" name="Image 1" descr="assets/icon_target_p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2997" y="2512405"/>
            <a:ext cx="370149" cy="3701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745736" y="3282696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8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PROTECT THE SCOPE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4745736" y="3703320"/>
            <a:ext cx="2697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 clear about what the project can deliver, and when changes can realistically still be made.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8229600" y="1965960"/>
            <a:ext cx="3319272" cy="288036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hape 12"/>
          <p:cNvSpPr/>
          <p:nvPr/>
        </p:nvSpPr>
        <p:spPr>
          <a:xfrm>
            <a:off x="8540496" y="2295144"/>
            <a:ext cx="804672" cy="804672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7" name="Image 2" descr="assets/icon_calendar_pin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7757" y="2512405"/>
            <a:ext cx="370149" cy="3701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540496" y="3282696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8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GIVE YOURSELF TIME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8540496" y="3703320"/>
            <a:ext cx="2697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Build contingency into the project from day one, not once the deadline is already at risk.</a:t>
            </a:r>
            <a:endParaRPr lang="en-US" sz="1250" dirty="0"/>
          </a:p>
        </p:txBody>
      </p:sp>
      <p:sp>
        <p:nvSpPr>
          <p:cNvPr id="20" name="Shape 15"/>
          <p:cNvSpPr/>
          <p:nvPr/>
        </p:nvSpPr>
        <p:spPr>
          <a:xfrm>
            <a:off x="640080" y="5230368"/>
            <a:ext cx="10908792" cy="749808"/>
          </a:xfrm>
          <a:prstGeom prst="roundRect">
            <a:avLst>
              <a:gd name="adj" fmla="val 7317"/>
            </a:avLst>
          </a:prstGeom>
          <a:solidFill>
            <a:srgbClr val="0000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Text 16"/>
          <p:cNvSpPr/>
          <p:nvPr/>
        </p:nvSpPr>
        <p:spPr>
          <a:xfrm>
            <a:off x="1024128" y="5230368"/>
            <a:ext cx="1014069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methodology matters. But the infrastructure around it matters just as much.</a:t>
            </a:r>
            <a:endParaRPr lang="en-US" sz="1450" dirty="0"/>
          </a:p>
        </p:txBody>
      </p:sp>
      <p:pic>
        <p:nvPicPr>
          <p:cNvPr id="22" name="Image 3" descr="assets/logo_pin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" y="6355080"/>
            <a:ext cx="960120" cy="17922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8A8A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60120"/>
            <a:ext cx="10424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6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MORE THAN JUST RESPONSES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828800"/>
            <a:ext cx="10058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Herts Unfiltered started as a different way to collect student insight.</a:t>
            </a:r>
            <a:endParaRPr lang="en-US" sz="4000" dirty="0">
              <a:latin typeface="F37 Judge Bold Condensed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n-US" sz="4000" b="1" dirty="0">
                <a:solidFill>
                  <a:srgbClr val="FF406E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It became a different way to listen.</a:t>
            </a:r>
            <a:endParaRPr lang="en-US" sz="4000" dirty="0">
              <a:latin typeface="F37 Judge Bold Condensed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4160520"/>
            <a:ext cx="585216" cy="585216"/>
          </a:xfrm>
          <a:prstGeom prst="ellipse">
            <a:avLst/>
          </a:prstGeom>
          <a:solidFill>
            <a:srgbClr val="FF406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5" name="Image 0" descr="assets/icon_mic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088" y="4318528"/>
            <a:ext cx="269199" cy="26919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08176" y="4160520"/>
            <a:ext cx="197510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2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LISTEN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383280" y="4160520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8CA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→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4206240" y="4160520"/>
            <a:ext cx="585216" cy="585216"/>
          </a:xfrm>
          <a:prstGeom prst="ellipse">
            <a:avLst/>
          </a:prstGeom>
          <a:solidFill>
            <a:srgbClr val="FF406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9" name="Image 1" descr="assets/icon_ey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4248" y="4318528"/>
            <a:ext cx="269199" cy="26919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974336" y="4160520"/>
            <a:ext cx="197510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2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UNDERSTAND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6949440" y="4160520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8CA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8"/>
          <p:cNvSpPr/>
          <p:nvPr/>
        </p:nvSpPr>
        <p:spPr>
          <a:xfrm>
            <a:off x="7772400" y="4160520"/>
            <a:ext cx="585216" cy="585216"/>
          </a:xfrm>
          <a:prstGeom prst="ellipse">
            <a:avLst/>
          </a:prstGeom>
          <a:solidFill>
            <a:srgbClr val="FF406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3" name="Image 2" descr="assets/icon_bulb2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0408" y="4318528"/>
            <a:ext cx="269199" cy="26919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540496" y="4160520"/>
            <a:ext cx="197510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2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ACT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640080" y="534924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project isn't finished — and neither is the learning.</a:t>
            </a:r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16" name="Image 3" descr="assets/logo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" y="6355080"/>
            <a:ext cx="960120" cy="17922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7A7A7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566928"/>
            <a:ext cx="1417320" cy="265176"/>
          </a:xfrm>
          <a:prstGeom prst="rect">
            <a:avLst/>
          </a:prstGeom>
        </p:spPr>
      </p:pic>
      <p:pic>
        <p:nvPicPr>
          <p:cNvPr id="3" name="Image 1" descr="assets/photo_cup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635240" y="0"/>
            <a:ext cx="4553712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0080" y="2331720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406E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QUESTIONS?</a:t>
            </a:r>
            <a:endParaRPr lang="en-US" sz="5200" dirty="0">
              <a:latin typeface="F37 Judge Bold Condensed"/>
            </a:endParaRPr>
          </a:p>
        </p:txBody>
      </p:sp>
      <p:sp>
        <p:nvSpPr>
          <p:cNvPr id="5" name="Text 1"/>
          <p:cNvSpPr/>
          <p:nvPr/>
        </p:nvSpPr>
        <p:spPr>
          <a:xfrm>
            <a:off x="640080" y="3383280"/>
            <a:ext cx="6309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Happy to talk about any of it — including the parts that went wrong.</a:t>
            </a:r>
            <a:endParaRPr lang="en-US" sz="1450" b="1" dirty="0">
              <a:solidFill>
                <a:schemeClr val="bg1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640080" y="443484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Muhammad Sakib</a:t>
            </a:r>
            <a:endParaRPr lang="en-US" sz="16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C9C9C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Insights Team  |  Hertfordshire Students' Union</a:t>
            </a:r>
            <a:endParaRPr lang="en-US" sz="16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m.sakib@herts.ac.uk</a:t>
            </a:r>
            <a:endParaRPr lang="en-US" sz="1600" b="1" dirty="0"/>
          </a:p>
        </p:txBody>
      </p:sp>
      <p:sp>
        <p:nvSpPr>
          <p:cNvPr id="7" name="Text 3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7A7A7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9184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6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WHERE IT STARTED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08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11111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BEFORE</a:t>
            </a:r>
            <a:r>
              <a:rPr lang="en-US" sz="3600" b="1" dirty="0">
                <a:solidFill>
                  <a:srgbClr val="FF406E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 HERTS UNFILTERED…</a:t>
            </a:r>
            <a:endParaRPr lang="en-US" sz="3600" dirty="0">
              <a:latin typeface="F37 Judge Bold Condensed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225296"/>
            <a:ext cx="10543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 knew students had valuable experiences to share — we needed a better way to hear them.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175504" cy="3977640"/>
          </a:xfrm>
          <a:prstGeom prst="roundRect">
            <a:avLst>
              <a:gd name="adj" fmla="val 1379"/>
            </a:avLst>
          </a:prstGeom>
          <a:solidFill>
            <a:srgbClr val="FFF1F5"/>
          </a:solidFill>
          <a:ln w="12700">
            <a:solidFill>
              <a:srgbClr val="FFF1F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1005840" y="2167128"/>
            <a:ext cx="44439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QUESTIONS WE KEPT ASKING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005840" y="2651760"/>
            <a:ext cx="44439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i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do students want from university?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05840" y="3410712"/>
            <a:ext cx="44439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i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stops them attending lectures and events?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05840" y="4169664"/>
            <a:ext cx="44439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i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 they feel like they belong here?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05840" y="4928616"/>
            <a:ext cx="44439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i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are their biggest challenges right now?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373368" y="2167128"/>
            <a:ext cx="48097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WE NEEDED</a:t>
            </a:r>
            <a:endParaRPr lang="en-US" sz="1200" dirty="0"/>
          </a:p>
        </p:txBody>
      </p:sp>
      <p:pic>
        <p:nvPicPr>
          <p:cNvPr id="12" name="Image 0" descr="assets/icon_check_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2697480"/>
            <a:ext cx="182880" cy="18288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675120" y="2651760"/>
            <a:ext cx="4507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Hear from more diverse voices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6675120" y="2935224"/>
            <a:ext cx="4507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 just the students who always reply.</a:t>
            </a:r>
            <a:endParaRPr lang="en-US" sz="1200" dirty="0"/>
          </a:p>
        </p:txBody>
      </p:sp>
      <p:pic>
        <p:nvPicPr>
          <p:cNvPr id="15" name="Image 1" descr="assets/icon_check_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3456432"/>
            <a:ext cx="182880" cy="18288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675120" y="3410712"/>
            <a:ext cx="4507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Reach the students we were missing</a:t>
            </a:r>
            <a:endParaRPr lang="en-US" sz="1450" dirty="0"/>
          </a:p>
        </p:txBody>
      </p:sp>
      <p:sp>
        <p:nvSpPr>
          <p:cNvPr id="17" name="Text 13"/>
          <p:cNvSpPr/>
          <p:nvPr/>
        </p:nvSpPr>
        <p:spPr>
          <a:xfrm>
            <a:off x="6675120" y="3694176"/>
            <a:ext cx="4507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Commuters, part-time, quieter courses.</a:t>
            </a:r>
            <a:endParaRPr lang="en-US" sz="1200" dirty="0"/>
          </a:p>
        </p:txBody>
      </p:sp>
      <p:pic>
        <p:nvPicPr>
          <p:cNvPr id="18" name="Image 2" descr="assets/icon_check_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215384"/>
            <a:ext cx="182880" cy="18288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675120" y="4169664"/>
            <a:ext cx="4507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Share insight fast enough to act</a:t>
            </a:r>
            <a:endParaRPr lang="en-US" sz="1450" dirty="0"/>
          </a:p>
        </p:txBody>
      </p:sp>
      <p:sp>
        <p:nvSpPr>
          <p:cNvPr id="20" name="Text 15"/>
          <p:cNvSpPr/>
          <p:nvPr/>
        </p:nvSpPr>
        <p:spPr>
          <a:xfrm>
            <a:off x="6675120" y="4453128"/>
            <a:ext cx="4507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Findings in weeks, not at the end of the year.</a:t>
            </a:r>
            <a:endParaRPr lang="en-US" sz="1200" dirty="0"/>
          </a:p>
        </p:txBody>
      </p:sp>
      <p:pic>
        <p:nvPicPr>
          <p:cNvPr id="21" name="Image 3" descr="assets/icon_check_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974336"/>
            <a:ext cx="182880" cy="18288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675120" y="4928616"/>
            <a:ext cx="4507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Make feedback feel worth doing</a:t>
            </a:r>
            <a:endParaRPr lang="en-US" sz="1450" dirty="0"/>
          </a:p>
        </p:txBody>
      </p:sp>
      <p:sp>
        <p:nvSpPr>
          <p:cNvPr id="23" name="Text 17"/>
          <p:cNvSpPr/>
          <p:nvPr/>
        </p:nvSpPr>
        <p:spPr>
          <a:xfrm>
            <a:off x="6675120" y="5212080"/>
            <a:ext cx="4507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Something better than another email survey.</a:t>
            </a:r>
            <a:endParaRPr lang="en-US" sz="1200" dirty="0"/>
          </a:p>
        </p:txBody>
      </p:sp>
      <p:pic>
        <p:nvPicPr>
          <p:cNvPr id="24" name="Image 4" descr="assets/logo_p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6355080"/>
            <a:ext cx="960120" cy="179222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8A8A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9184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6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HOW IT CAME TOGETHER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08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11111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TURNING AN IDEA</a:t>
            </a:r>
            <a:r>
              <a:rPr lang="en-US" sz="3600" b="1" dirty="0">
                <a:solidFill>
                  <a:srgbClr val="FF406E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 INTO REALITY</a:t>
            </a:r>
            <a:endParaRPr lang="en-US" sz="3600" dirty="0">
              <a:latin typeface="F37 Judge Bold Condensed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225296"/>
            <a:ext cx="10543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From a conversation about a gap in our research to a project live on campus.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103120"/>
            <a:ext cx="2450592" cy="3200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960120" y="2468880"/>
            <a:ext cx="749808" cy="749808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7" name="Image 0" descr="assets/icon_bulb2_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68" y="2671328"/>
            <a:ext cx="344912" cy="3449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847088" y="263347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8CA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60120" y="3401568"/>
            <a:ext cx="18105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idea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960120" y="3986784"/>
            <a:ext cx="181051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Recognising we needed a better way to hear student voices.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3470148" y="2103120"/>
            <a:ext cx="2450592" cy="3200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9"/>
          <p:cNvSpPr/>
          <p:nvPr/>
        </p:nvSpPr>
        <p:spPr>
          <a:xfrm>
            <a:off x="3790188" y="2468880"/>
            <a:ext cx="749808" cy="749808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3" name="Image 1" descr="assets/icon_pound_p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2636" y="2671328"/>
            <a:ext cx="344912" cy="34491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677156" y="263347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8CA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2000" dirty="0"/>
          </a:p>
        </p:txBody>
      </p:sp>
      <p:sp>
        <p:nvSpPr>
          <p:cNvPr id="15" name="Text 11"/>
          <p:cNvSpPr/>
          <p:nvPr/>
        </p:nvSpPr>
        <p:spPr>
          <a:xfrm>
            <a:off x="3790188" y="3401568"/>
            <a:ext cx="18105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University support</a:t>
            </a:r>
            <a:endParaRPr lang="en-US" sz="1650" dirty="0"/>
          </a:p>
        </p:txBody>
      </p:sp>
      <p:sp>
        <p:nvSpPr>
          <p:cNvPr id="16" name="Text 12"/>
          <p:cNvSpPr/>
          <p:nvPr/>
        </p:nvSpPr>
        <p:spPr>
          <a:xfrm>
            <a:off x="3790188" y="3986784"/>
            <a:ext cx="181051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University funding turned the idea into something we could resource.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6300216" y="2103120"/>
            <a:ext cx="2450592" cy="3200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Shape 14"/>
          <p:cNvSpPr/>
          <p:nvPr/>
        </p:nvSpPr>
        <p:spPr>
          <a:xfrm>
            <a:off x="6620256" y="2468880"/>
            <a:ext cx="749808" cy="749808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9" name="Image 2" descr="assets/icon_build_pin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2704" y="2671328"/>
            <a:ext cx="344912" cy="344912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7507224" y="263347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8CA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2000" dirty="0"/>
          </a:p>
        </p:txBody>
      </p:sp>
      <p:sp>
        <p:nvSpPr>
          <p:cNvPr id="21" name="Text 16"/>
          <p:cNvSpPr/>
          <p:nvPr/>
        </p:nvSpPr>
        <p:spPr>
          <a:xfrm>
            <a:off x="6620256" y="3401568"/>
            <a:ext cx="18105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Building the project</a:t>
            </a:r>
            <a:endParaRPr lang="en-US" sz="1650" dirty="0"/>
          </a:p>
        </p:txBody>
      </p:sp>
      <p:sp>
        <p:nvSpPr>
          <p:cNvPr id="22" name="Text 17"/>
          <p:cNvSpPr/>
          <p:nvPr/>
        </p:nvSpPr>
        <p:spPr>
          <a:xfrm>
            <a:off x="6620256" y="3986784"/>
            <a:ext cx="181051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Student staff recruited, brand created, kit bought, questions designed.</a:t>
            </a:r>
            <a:endParaRPr lang="en-US" sz="1250" dirty="0"/>
          </a:p>
        </p:txBody>
      </p:sp>
      <p:sp>
        <p:nvSpPr>
          <p:cNvPr id="23" name="Shape 18"/>
          <p:cNvSpPr/>
          <p:nvPr/>
        </p:nvSpPr>
        <p:spPr>
          <a:xfrm>
            <a:off x="9130284" y="2103120"/>
            <a:ext cx="2450592" cy="3200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Shape 19"/>
          <p:cNvSpPr/>
          <p:nvPr/>
        </p:nvSpPr>
        <p:spPr>
          <a:xfrm>
            <a:off x="9450324" y="2468880"/>
            <a:ext cx="749808" cy="749808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5" name="Image 3" descr="assets/icon_rocket_pin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2772" y="2671328"/>
            <a:ext cx="344912" cy="344912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10337292" y="263347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8CA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2000" dirty="0"/>
          </a:p>
        </p:txBody>
      </p:sp>
      <p:sp>
        <p:nvSpPr>
          <p:cNvPr id="27" name="Text 21"/>
          <p:cNvSpPr/>
          <p:nvPr/>
        </p:nvSpPr>
        <p:spPr>
          <a:xfrm>
            <a:off x="9450324" y="3401568"/>
            <a:ext cx="18105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Launch</a:t>
            </a:r>
            <a:endParaRPr lang="en-US" sz="1650" dirty="0"/>
          </a:p>
        </p:txBody>
      </p:sp>
      <p:sp>
        <p:nvSpPr>
          <p:cNvPr id="28" name="Text 22"/>
          <p:cNvSpPr/>
          <p:nvPr/>
        </p:nvSpPr>
        <p:spPr>
          <a:xfrm>
            <a:off x="9450324" y="3986784"/>
            <a:ext cx="181051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Taking the conversation directly to students, across campus.</a:t>
            </a:r>
            <a:endParaRPr lang="en-US" sz="1250" dirty="0"/>
          </a:p>
        </p:txBody>
      </p:sp>
      <p:pic>
        <p:nvPicPr>
          <p:cNvPr id="29" name="Image 4" descr="assets/logo_pin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" y="6355080"/>
            <a:ext cx="960120" cy="179222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8A8A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photo_stan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37960" y="0"/>
            <a:ext cx="565373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777240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6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YEAR ONE  ·  2024/25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1060704"/>
            <a:ext cx="5577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11111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MEET </a:t>
            </a:r>
            <a:r>
              <a:rPr lang="en-US" sz="3600" b="1" dirty="0">
                <a:solidFill>
                  <a:srgbClr val="FF406E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HERTS UNFILTERED</a:t>
            </a:r>
            <a:endParaRPr lang="en-US" sz="3600" dirty="0">
              <a:latin typeface="F37 Judge Bold Condensed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0080" y="1874520"/>
            <a:ext cx="5532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Student conversations. Real-time insight. Meaningful action.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658368" y="2633472"/>
            <a:ext cx="109728" cy="109728"/>
          </a:xfrm>
          <a:prstGeom prst="ellipse">
            <a:avLst/>
          </a:prstGeom>
          <a:solidFill>
            <a:srgbClr val="FF406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932688" y="2514600"/>
            <a:ext cx="52120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Student-led</a:t>
            </a:r>
            <a:r>
              <a:rPr lang="en-US" sz="140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conversations across campus, not another inbox request.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58368" y="3291840"/>
            <a:ext cx="109728" cy="109728"/>
          </a:xfrm>
          <a:prstGeom prst="ellipse">
            <a:avLst/>
          </a:prstGeom>
          <a:solidFill>
            <a:srgbClr val="FF406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932688" y="3172968"/>
            <a:ext cx="52120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Face-to-face</a:t>
            </a:r>
            <a:r>
              <a:rPr lang="en-US" sz="140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with students — coffee in hand, in their space.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58368" y="3950208"/>
            <a:ext cx="109728" cy="109728"/>
          </a:xfrm>
          <a:prstGeom prst="ellipse">
            <a:avLst/>
          </a:prstGeom>
          <a:solidFill>
            <a:srgbClr val="FF406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932688" y="3831336"/>
            <a:ext cx="52120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Real-time feedback</a:t>
            </a:r>
            <a:r>
              <a:rPr lang="en-US" sz="140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shared with both the SU and the University.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58368" y="4608576"/>
            <a:ext cx="109728" cy="109728"/>
          </a:xfrm>
          <a:prstGeom prst="ellipse">
            <a:avLst/>
          </a:prstGeom>
          <a:solidFill>
            <a:srgbClr val="FF406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0"/>
          <p:cNvSpPr/>
          <p:nvPr/>
        </p:nvSpPr>
        <p:spPr>
          <a:xfrm>
            <a:off x="932688" y="4489704"/>
            <a:ext cx="52120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Voices beyond surveys</a:t>
            </a:r>
            <a:r>
              <a:rPr lang="en-US" sz="140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— the students we'd normally never hear from.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40080" y="544068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"Spill the Tea" — a free cup of tea (hot chocolate), and a real conversation.</a:t>
            </a:r>
            <a:endParaRPr lang="en-US" sz="1250" dirty="0"/>
          </a:p>
        </p:txBody>
      </p:sp>
      <p:pic>
        <p:nvPicPr>
          <p:cNvPr id="15" name="Image 1" descr="assets/logo_p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6355080"/>
            <a:ext cx="960120" cy="17922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8A8A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9184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6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YEAR ONE  ·  DID IT WORK?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08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11111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HERTS UNFILTERED —</a:t>
            </a:r>
            <a:r>
              <a:rPr lang="en-US" sz="3200" b="1" dirty="0">
                <a:solidFill>
                  <a:srgbClr val="FF406E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 THE IMPACT</a:t>
            </a:r>
            <a:endParaRPr lang="en-US" sz="3200" dirty="0">
              <a:latin typeface="F37 Judge Bold Condensed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225296"/>
            <a:ext cx="10543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response told us this had the potential to become something much bigger.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2624328" cy="2084832"/>
          </a:xfrm>
          <a:prstGeom prst="roundRect">
            <a:avLst>
              <a:gd name="adj" fmla="val 2632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932688" y="2240280"/>
            <a:ext cx="548640" cy="548640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7" name="Image 0" descr="assets/icon_clipboard_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821" y="2388413"/>
            <a:ext cx="252374" cy="25237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32688" y="2880360"/>
            <a:ext cx="20391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5,714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932688" y="3447288"/>
            <a:ext cx="2039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Responses collected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2039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Across the full year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557016" y="1965960"/>
            <a:ext cx="2624328" cy="2084832"/>
          </a:xfrm>
          <a:prstGeom prst="roundRect">
            <a:avLst>
              <a:gd name="adj" fmla="val 2632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9"/>
          <p:cNvSpPr/>
          <p:nvPr/>
        </p:nvSpPr>
        <p:spPr>
          <a:xfrm>
            <a:off x="3849624" y="2240280"/>
            <a:ext cx="548640" cy="548640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3" name="Image 1" descr="assets/icon_users_p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7757" y="2388413"/>
            <a:ext cx="252374" cy="25237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849624" y="2880360"/>
            <a:ext cx="20391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4500+</a:t>
            </a:r>
            <a:endParaRPr lang="en-US" sz="3200" dirty="0"/>
          </a:p>
        </p:txBody>
      </p:sp>
      <p:sp>
        <p:nvSpPr>
          <p:cNvPr id="15" name="Text 11"/>
          <p:cNvSpPr/>
          <p:nvPr/>
        </p:nvSpPr>
        <p:spPr>
          <a:xfrm>
            <a:off x="3849624" y="3447288"/>
            <a:ext cx="2039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Students engaged</a:t>
            </a:r>
            <a:endParaRPr lang="en-US" sz="1350" dirty="0"/>
          </a:p>
        </p:txBody>
      </p:sp>
      <p:sp>
        <p:nvSpPr>
          <p:cNvPr id="16" name="Text 12"/>
          <p:cNvSpPr/>
          <p:nvPr/>
        </p:nvSpPr>
        <p:spPr>
          <a:xfrm>
            <a:off x="3849624" y="3703320"/>
            <a:ext cx="2039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Individual students reached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6473952" y="1965960"/>
            <a:ext cx="2624328" cy="2084832"/>
          </a:xfrm>
          <a:prstGeom prst="roundRect">
            <a:avLst>
              <a:gd name="adj" fmla="val 2632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Shape 14"/>
          <p:cNvSpPr/>
          <p:nvPr/>
        </p:nvSpPr>
        <p:spPr>
          <a:xfrm>
            <a:off x="6766560" y="2240280"/>
            <a:ext cx="548640" cy="548640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9" name="Image 2" descr="assets/icon_calendar_pin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4693" y="2388413"/>
            <a:ext cx="252374" cy="25237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766560" y="2880360"/>
            <a:ext cx="20391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 months</a:t>
            </a:r>
            <a:endParaRPr lang="en-US" sz="2700" dirty="0"/>
          </a:p>
        </p:txBody>
      </p:sp>
      <p:sp>
        <p:nvSpPr>
          <p:cNvPr id="21" name="Text 16"/>
          <p:cNvSpPr/>
          <p:nvPr/>
        </p:nvSpPr>
        <p:spPr>
          <a:xfrm>
            <a:off x="6766560" y="3447288"/>
            <a:ext cx="2039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Project duration</a:t>
            </a:r>
            <a:endParaRPr lang="en-US" sz="1350" dirty="0"/>
          </a:p>
        </p:txBody>
      </p:sp>
      <p:sp>
        <p:nvSpPr>
          <p:cNvPr id="22" name="Text 17"/>
          <p:cNvSpPr/>
          <p:nvPr/>
        </p:nvSpPr>
        <p:spPr>
          <a:xfrm>
            <a:off x="6766560" y="3703320"/>
            <a:ext cx="2039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Start of term to mid-March</a:t>
            </a:r>
            <a:endParaRPr lang="en-US" sz="1100" dirty="0"/>
          </a:p>
        </p:txBody>
      </p:sp>
      <p:sp>
        <p:nvSpPr>
          <p:cNvPr id="23" name="Shape 18"/>
          <p:cNvSpPr/>
          <p:nvPr/>
        </p:nvSpPr>
        <p:spPr>
          <a:xfrm>
            <a:off x="9390888" y="1965960"/>
            <a:ext cx="2624328" cy="2084832"/>
          </a:xfrm>
          <a:prstGeom prst="roundRect">
            <a:avLst>
              <a:gd name="adj" fmla="val 2632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Shape 19"/>
          <p:cNvSpPr/>
          <p:nvPr/>
        </p:nvSpPr>
        <p:spPr>
          <a:xfrm>
            <a:off x="9683496" y="2240280"/>
            <a:ext cx="548640" cy="548640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5" name="Image 3" descr="assets/icon_layers_pin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1629" y="2388413"/>
            <a:ext cx="252374" cy="252374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9683496" y="2880360"/>
            <a:ext cx="20391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 phases</a:t>
            </a:r>
            <a:endParaRPr lang="en-US" sz="2700" dirty="0"/>
          </a:p>
        </p:txBody>
      </p:sp>
      <p:sp>
        <p:nvSpPr>
          <p:cNvPr id="27" name="Text 21"/>
          <p:cNvSpPr/>
          <p:nvPr/>
        </p:nvSpPr>
        <p:spPr>
          <a:xfrm>
            <a:off x="9683496" y="3447288"/>
            <a:ext cx="2039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Delivery structure</a:t>
            </a:r>
            <a:endParaRPr lang="en-US" sz="1350" dirty="0"/>
          </a:p>
        </p:txBody>
      </p:sp>
      <p:sp>
        <p:nvSpPr>
          <p:cNvPr id="28" name="Text 22"/>
          <p:cNvSpPr/>
          <p:nvPr/>
        </p:nvSpPr>
        <p:spPr>
          <a:xfrm>
            <a:off x="9683496" y="3703320"/>
            <a:ext cx="2039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Across Semester A and B</a:t>
            </a:r>
            <a:endParaRPr lang="en-US" sz="1100" dirty="0"/>
          </a:p>
        </p:txBody>
      </p:sp>
      <p:sp>
        <p:nvSpPr>
          <p:cNvPr id="29" name="Text 23"/>
          <p:cNvSpPr/>
          <p:nvPr/>
        </p:nvSpPr>
        <p:spPr>
          <a:xfrm>
            <a:off x="640080" y="431596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WHY IT WORKED</a:t>
            </a:r>
            <a:endParaRPr lang="en-US" sz="1200" dirty="0"/>
          </a:p>
        </p:txBody>
      </p:sp>
      <p:pic>
        <p:nvPicPr>
          <p:cNvPr id="30" name="Image 4" descr="assets/icon_check_pin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" y="4759452"/>
            <a:ext cx="173736" cy="173736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932688" y="4718304"/>
            <a:ext cx="6108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Strong engagement right across campus, in every phase.</a:t>
            </a:r>
            <a:endParaRPr lang="en-US" sz="1350" dirty="0"/>
          </a:p>
        </p:txBody>
      </p:sp>
      <p:pic>
        <p:nvPicPr>
          <p:cNvPr id="32" name="Image 5" descr="assets/icon_check_pin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" y="5161788"/>
            <a:ext cx="173736" cy="173736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932688" y="5120640"/>
            <a:ext cx="6108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 reached students who never complete online surveys.</a:t>
            </a:r>
            <a:endParaRPr lang="en-US" sz="1350" dirty="0"/>
          </a:p>
        </p:txBody>
      </p:sp>
      <p:pic>
        <p:nvPicPr>
          <p:cNvPr id="34" name="Image 6" descr="assets/icon_check_pin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" y="5564124"/>
            <a:ext cx="173736" cy="173736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932688" y="5522976"/>
            <a:ext cx="6108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Rich insight across every core theme we asked about.</a:t>
            </a:r>
            <a:endParaRPr lang="en-US" sz="1350" dirty="0"/>
          </a:p>
        </p:txBody>
      </p:sp>
      <p:sp>
        <p:nvSpPr>
          <p:cNvPr id="36" name="Shape 27"/>
          <p:cNvSpPr/>
          <p:nvPr/>
        </p:nvSpPr>
        <p:spPr>
          <a:xfrm>
            <a:off x="7452360" y="4270248"/>
            <a:ext cx="4096512" cy="1737360"/>
          </a:xfrm>
          <a:prstGeom prst="roundRect">
            <a:avLst>
              <a:gd name="adj" fmla="val 3158"/>
            </a:avLst>
          </a:prstGeom>
          <a:solidFill>
            <a:srgbClr val="000000"/>
          </a:solidFill>
          <a:ln w="1270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37" name="Image 7" descr="assets/icon_coffee_pin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2400" y="4544568"/>
            <a:ext cx="310896" cy="310896"/>
          </a:xfrm>
          <a:prstGeom prst="rect">
            <a:avLst/>
          </a:prstGeom>
        </p:spPr>
      </p:pic>
      <p:sp>
        <p:nvSpPr>
          <p:cNvPr id="38" name="Text 28"/>
          <p:cNvSpPr/>
          <p:nvPr/>
        </p:nvSpPr>
        <p:spPr>
          <a:xfrm>
            <a:off x="7772400" y="4956048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Meaningful conversations created meaningful insight.</a:t>
            </a:r>
            <a:endParaRPr lang="en-US" sz="1600" dirty="0"/>
          </a:p>
        </p:txBody>
      </p:sp>
      <p:pic>
        <p:nvPicPr>
          <p:cNvPr id="39" name="Image 8" descr="assets/logo_pin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" y="6355080"/>
            <a:ext cx="960120" cy="179222"/>
          </a:xfrm>
          <a:prstGeom prst="rect">
            <a:avLst/>
          </a:prstGeom>
        </p:spPr>
      </p:pic>
      <p:sp>
        <p:nvSpPr>
          <p:cNvPr id="40" name="Text 29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8A8A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9184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6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YEAR ONE  ·  WHAT WE HEARD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08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11111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WHAT YEAR ONE</a:t>
            </a:r>
            <a:r>
              <a:rPr lang="en-US" sz="3200" b="1" dirty="0">
                <a:solidFill>
                  <a:srgbClr val="FF406E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 TOLD US</a:t>
            </a:r>
            <a:endParaRPr lang="en-US" sz="3200" dirty="0">
              <a:latin typeface="F37 Judge Bold Condensed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225296"/>
            <a:ext cx="10543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 Herts problems — sector problems. These are almost certainly showing up in your unions too.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1847088"/>
            <a:ext cx="3392424" cy="3730752"/>
          </a:xfrm>
          <a:prstGeom prst="roundRect">
            <a:avLst>
              <a:gd name="adj" fmla="val 1617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960120" y="2139696"/>
            <a:ext cx="621792" cy="621792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7" name="Image 0" descr="assets/icon_heart_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04" y="2307580"/>
            <a:ext cx="286024" cy="28602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60120" y="2852928"/>
            <a:ext cx="27523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Belonging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960120" y="3291840"/>
            <a:ext cx="27523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WE FOUND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960120" y="3511296"/>
            <a:ext cx="275234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Students could be surrounded by people and still feel like they hadn't found their place.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960120" y="4443984"/>
            <a:ext cx="27523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WHY IT MATTERED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960120" y="4663440"/>
            <a:ext cx="275234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Belonging isn't solved by more events — it's built in smaller, everyday moments.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398264" y="1847088"/>
            <a:ext cx="3392424" cy="3730752"/>
          </a:xfrm>
          <a:prstGeom prst="roundRect">
            <a:avLst>
              <a:gd name="adj" fmla="val 1617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Shape 11"/>
          <p:cNvSpPr/>
          <p:nvPr/>
        </p:nvSpPr>
        <p:spPr>
          <a:xfrm>
            <a:off x="4718304" y="2139696"/>
            <a:ext cx="621792" cy="621792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5" name="Image 1" descr="assets/icon_pound_p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6188" y="2307580"/>
            <a:ext cx="286024" cy="28602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718304" y="2852928"/>
            <a:ext cx="27523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Cost of living</a:t>
            </a:r>
            <a:endParaRPr lang="en-US" sz="1900" dirty="0"/>
          </a:p>
        </p:txBody>
      </p:sp>
      <p:sp>
        <p:nvSpPr>
          <p:cNvPr id="17" name="Text 13"/>
          <p:cNvSpPr/>
          <p:nvPr/>
        </p:nvSpPr>
        <p:spPr>
          <a:xfrm>
            <a:off x="4718304" y="3291840"/>
            <a:ext cx="27523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WE FOUND</a:t>
            </a:r>
            <a:endParaRPr lang="en-US" sz="950" dirty="0"/>
          </a:p>
        </p:txBody>
      </p:sp>
      <p:sp>
        <p:nvSpPr>
          <p:cNvPr id="18" name="Text 14"/>
          <p:cNvSpPr/>
          <p:nvPr/>
        </p:nvSpPr>
        <p:spPr>
          <a:xfrm>
            <a:off x="4718304" y="3511296"/>
            <a:ext cx="275234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Money shaped everything: hours worked, days on campus, whether they joined anything at all.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4718304" y="4443984"/>
            <a:ext cx="27523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WHY IT MATTERED</a:t>
            </a:r>
            <a:endParaRPr lang="en-US" sz="950" dirty="0"/>
          </a:p>
        </p:txBody>
      </p:sp>
      <p:sp>
        <p:nvSpPr>
          <p:cNvPr id="20" name="Text 16"/>
          <p:cNvSpPr/>
          <p:nvPr/>
        </p:nvSpPr>
        <p:spPr>
          <a:xfrm>
            <a:off x="4718304" y="4663440"/>
            <a:ext cx="275234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 isn't only about interest. Often, it's about affordability.</a:t>
            </a:r>
            <a:endParaRPr lang="en-US" sz="1200" dirty="0"/>
          </a:p>
        </p:txBody>
      </p:sp>
      <p:sp>
        <p:nvSpPr>
          <p:cNvPr id="21" name="Shape 17"/>
          <p:cNvSpPr/>
          <p:nvPr/>
        </p:nvSpPr>
        <p:spPr>
          <a:xfrm>
            <a:off x="8156448" y="1847088"/>
            <a:ext cx="3392424" cy="3730752"/>
          </a:xfrm>
          <a:prstGeom prst="roundRect">
            <a:avLst>
              <a:gd name="adj" fmla="val 1617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Shape 18"/>
          <p:cNvSpPr/>
          <p:nvPr/>
        </p:nvSpPr>
        <p:spPr>
          <a:xfrm>
            <a:off x="8476488" y="2139696"/>
            <a:ext cx="621792" cy="621792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3" name="Image 2" descr="assets/icon_users_pin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4372" y="2307580"/>
            <a:ext cx="286024" cy="286024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8476488" y="2852928"/>
            <a:ext cx="27523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Connection</a:t>
            </a:r>
            <a:endParaRPr lang="en-US" sz="1900" dirty="0"/>
          </a:p>
        </p:txBody>
      </p:sp>
      <p:sp>
        <p:nvSpPr>
          <p:cNvPr id="25" name="Text 20"/>
          <p:cNvSpPr/>
          <p:nvPr/>
        </p:nvSpPr>
        <p:spPr>
          <a:xfrm>
            <a:off x="8476488" y="3291840"/>
            <a:ext cx="27523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WE FOUND</a:t>
            </a:r>
            <a:endParaRPr lang="en-US" sz="950" dirty="0"/>
          </a:p>
        </p:txBody>
      </p:sp>
      <p:sp>
        <p:nvSpPr>
          <p:cNvPr id="26" name="Text 21"/>
          <p:cNvSpPr/>
          <p:nvPr/>
        </p:nvSpPr>
        <p:spPr>
          <a:xfrm>
            <a:off x="8476488" y="3511296"/>
            <a:ext cx="275234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students hardest to reach were the ones who most wanted to be asked.</a:t>
            </a:r>
            <a:endParaRPr lang="en-US" sz="1200" dirty="0"/>
          </a:p>
        </p:txBody>
      </p:sp>
      <p:sp>
        <p:nvSpPr>
          <p:cNvPr id="27" name="Text 22"/>
          <p:cNvSpPr/>
          <p:nvPr/>
        </p:nvSpPr>
        <p:spPr>
          <a:xfrm>
            <a:off x="8476488" y="4443984"/>
            <a:ext cx="27523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WHY IT MATTERED</a:t>
            </a:r>
            <a:endParaRPr lang="en-US" sz="950" dirty="0"/>
          </a:p>
        </p:txBody>
      </p:sp>
      <p:sp>
        <p:nvSpPr>
          <p:cNvPr id="28" name="Text 23"/>
          <p:cNvSpPr/>
          <p:nvPr/>
        </p:nvSpPr>
        <p:spPr>
          <a:xfrm>
            <a:off x="8476488" y="4663440"/>
            <a:ext cx="275234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Going to students, rather than waiting for them, changes who you hear from.</a:t>
            </a:r>
            <a:endParaRPr lang="en-US" sz="1200" dirty="0"/>
          </a:p>
        </p:txBody>
      </p:sp>
      <p:sp>
        <p:nvSpPr>
          <p:cNvPr id="29" name="Text 24"/>
          <p:cNvSpPr/>
          <p:nvPr/>
        </p:nvSpPr>
        <p:spPr>
          <a:xfrm>
            <a:off x="640080" y="5669280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WHY THIS MATTERED</a:t>
            </a:r>
            <a:endParaRPr lang="en-US" sz="950" dirty="0"/>
          </a:p>
        </p:txBody>
      </p:sp>
      <p:sp>
        <p:nvSpPr>
          <p:cNvPr id="30" name="Text 25"/>
          <p:cNvSpPr/>
          <p:nvPr/>
        </p:nvSpPr>
        <p:spPr>
          <a:xfrm>
            <a:off x="640080" y="5907024"/>
            <a:ext cx="9628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Year one proved the value of the project — and showed us how much further it could go.</a:t>
            </a:r>
            <a:endParaRPr lang="en-US" sz="1450" dirty="0"/>
          </a:p>
        </p:txBody>
      </p:sp>
      <p:pic>
        <p:nvPicPr>
          <p:cNvPr id="31" name="Image 3" descr="assets/logo_pin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" y="6355080"/>
            <a:ext cx="960120" cy="179222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8A8A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2128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6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ACT THREE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265176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WHEN SUCCESS GOT COMPLICATED</a:t>
            </a:r>
            <a:endParaRPr lang="en-US" sz="4800" dirty="0">
              <a:latin typeface="F37 Judge Bold Condensed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370332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8CA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Our biggest year on paper. Our hardest year behind the scenes.</a:t>
            </a:r>
            <a:endParaRPr lang="en-US" sz="1900" b="1" dirty="0"/>
          </a:p>
        </p:txBody>
      </p:sp>
      <p:pic>
        <p:nvPicPr>
          <p:cNvPr id="5" name="Image 0" descr="assets/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6355080"/>
            <a:ext cx="960120" cy="1792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7A7A7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9184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6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YEAR TWO  </a:t>
            </a:r>
            <a:r>
              <a:rPr lang="en-US" sz="1100" b="1" kern="0" spc="16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·  2025/26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08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11111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BEHIND THE</a:t>
            </a:r>
            <a:r>
              <a:rPr lang="en-US" sz="3600" b="1" dirty="0">
                <a:solidFill>
                  <a:srgbClr val="FF406E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 NUMBERS</a:t>
            </a:r>
            <a:endParaRPr lang="en-US" sz="3600" dirty="0">
              <a:latin typeface="F37 Judge Bold Condensed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225296"/>
            <a:ext cx="10543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Our biggest year on paper became our biggest challenge behind the scenes.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4709160" cy="3090672"/>
          </a:xfrm>
          <a:prstGeom prst="roundRect">
            <a:avLst>
              <a:gd name="adj" fmla="val 1775"/>
            </a:avLst>
          </a:prstGeom>
          <a:solidFill>
            <a:srgbClr val="000000"/>
          </a:solidFill>
          <a:ln w="1270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1051560" y="2395728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10,000+</a:t>
            </a:r>
            <a:endParaRPr lang="en-US" sz="5000" dirty="0"/>
          </a:p>
        </p:txBody>
      </p:sp>
      <p:sp>
        <p:nvSpPr>
          <p:cNvPr id="7" name="Text 5"/>
          <p:cNvSpPr/>
          <p:nvPr/>
        </p:nvSpPr>
        <p:spPr>
          <a:xfrm>
            <a:off x="1051560" y="3364992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Responses collected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1051560" y="3675888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C9C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Nearly double the previous year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806440" y="1920240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4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BUT SUCCESS ALSO BROUGHT NEW CHALLENGES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2377440"/>
            <a:ext cx="566928" cy="566928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0" descr="assets/icon_users_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9511" y="2530511"/>
            <a:ext cx="260787" cy="260787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6510528" y="2304288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8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6510528" y="256032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Student staff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6510528" y="285292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bigger team meant a bigger people job.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5806440" y="3273552"/>
            <a:ext cx="566928" cy="566928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6" name="Image 1" descr="assets/icon_share_p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9511" y="3426623"/>
            <a:ext cx="260787" cy="260787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6510528" y="3200400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8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950" dirty="0"/>
          </a:p>
        </p:txBody>
      </p:sp>
      <p:sp>
        <p:nvSpPr>
          <p:cNvPr id="18" name="Text 14"/>
          <p:cNvSpPr/>
          <p:nvPr/>
        </p:nvSpPr>
        <p:spPr>
          <a:xfrm>
            <a:off x="6510528" y="345643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Stakeholder expectations</a:t>
            </a:r>
            <a:endParaRPr lang="en-US" sz="1450" dirty="0"/>
          </a:p>
        </p:txBody>
      </p:sp>
      <p:sp>
        <p:nvSpPr>
          <p:cNvPr id="19" name="Text 15"/>
          <p:cNvSpPr/>
          <p:nvPr/>
        </p:nvSpPr>
        <p:spPr>
          <a:xfrm>
            <a:off x="6510528" y="374904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More interest meant more moving requirements.</a:t>
            </a:r>
            <a:endParaRPr lang="en-US" sz="1150" dirty="0"/>
          </a:p>
        </p:txBody>
      </p:sp>
      <p:sp>
        <p:nvSpPr>
          <p:cNvPr id="20" name="Shape 16"/>
          <p:cNvSpPr/>
          <p:nvPr/>
        </p:nvSpPr>
        <p:spPr>
          <a:xfrm>
            <a:off x="5806440" y="4169664"/>
            <a:ext cx="566928" cy="566928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1" name="Image 2" descr="assets/icon_clock_pin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9511" y="4322735"/>
            <a:ext cx="260787" cy="260787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6510528" y="4096512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8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950" dirty="0"/>
          </a:p>
        </p:txBody>
      </p:sp>
      <p:sp>
        <p:nvSpPr>
          <p:cNvPr id="23" name="Text 18"/>
          <p:cNvSpPr/>
          <p:nvPr/>
        </p:nvSpPr>
        <p:spPr>
          <a:xfrm>
            <a:off x="6510528" y="4352544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Tighter deadlines</a:t>
            </a:r>
            <a:endParaRPr lang="en-US" sz="1450" dirty="0"/>
          </a:p>
        </p:txBody>
      </p:sp>
      <p:sp>
        <p:nvSpPr>
          <p:cNvPr id="24" name="Text 19"/>
          <p:cNvSpPr/>
          <p:nvPr/>
        </p:nvSpPr>
        <p:spPr>
          <a:xfrm>
            <a:off x="6510528" y="46451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Less room for anything to slip.</a:t>
            </a:r>
            <a:endParaRPr lang="en-US" sz="1150" dirty="0"/>
          </a:p>
        </p:txBody>
      </p:sp>
      <p:sp>
        <p:nvSpPr>
          <p:cNvPr id="25" name="Text 20"/>
          <p:cNvSpPr/>
          <p:nvPr/>
        </p:nvSpPr>
        <p:spPr>
          <a:xfrm>
            <a:off x="640080" y="5358384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TWIST</a:t>
            </a:r>
            <a:endParaRPr lang="en-US" sz="950" dirty="0"/>
          </a:p>
        </p:txBody>
      </p:sp>
      <p:sp>
        <p:nvSpPr>
          <p:cNvPr id="26" name="Text 21"/>
          <p:cNvSpPr/>
          <p:nvPr/>
        </p:nvSpPr>
        <p:spPr>
          <a:xfrm>
            <a:off x="640080" y="5596128"/>
            <a:ext cx="9628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numbers went up. Everything holding them up got harder.</a:t>
            </a:r>
            <a:endParaRPr lang="en-US" sz="1450" dirty="0"/>
          </a:p>
        </p:txBody>
      </p:sp>
      <p:pic>
        <p:nvPicPr>
          <p:cNvPr id="27" name="Image 3" descr="assets/logo_pin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" y="6355080"/>
            <a:ext cx="960120" cy="179222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8A8A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9184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6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CHALLENGE 01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08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11111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STUDENT</a:t>
            </a:r>
            <a:r>
              <a:rPr lang="en-US" sz="3600" b="1" dirty="0">
                <a:solidFill>
                  <a:srgbClr val="FF406E"/>
                </a:solidFill>
                <a:latin typeface="F37 Judge Bold Condensed"/>
                <a:ea typeface="Poppins" pitchFamily="34" charset="-122"/>
                <a:cs typeface="Poppins" pitchFamily="34" charset="-120"/>
              </a:rPr>
              <a:t> STAFF</a:t>
            </a:r>
            <a:endParaRPr lang="en-US" sz="3600" dirty="0">
              <a:latin typeface="F37 Judge Bold Condensed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225296"/>
            <a:ext cx="10543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6B6B6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Our biggest strength also became one of our biggest challenges.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1883664"/>
            <a:ext cx="3319272" cy="3310128"/>
          </a:xfrm>
          <a:prstGeom prst="roundRect">
            <a:avLst>
              <a:gd name="adj" fmla="val 1657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950976" y="2194560"/>
            <a:ext cx="621792" cy="621792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7" name="Image 0" descr="assets/icon_users_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860" y="2362444"/>
            <a:ext cx="286024" cy="28602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50976" y="2962656"/>
            <a:ext cx="2697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2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WE NEEDED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950976" y="3236976"/>
            <a:ext cx="2697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larger student staff team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950976" y="3877056"/>
            <a:ext cx="2697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much bigger project needed more people on campus, in more places, more often.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434840" y="1883664"/>
            <a:ext cx="3319272" cy="3310128"/>
          </a:xfrm>
          <a:prstGeom prst="roundRect">
            <a:avLst>
              <a:gd name="adj" fmla="val 1657"/>
            </a:avLst>
          </a:prstGeom>
          <a:solidFill>
            <a:srgbClr val="FFF1F5"/>
          </a:solidFill>
          <a:ln w="12700">
            <a:solidFill>
              <a:srgbClr val="FFF1F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9"/>
          <p:cNvSpPr/>
          <p:nvPr/>
        </p:nvSpPr>
        <p:spPr>
          <a:xfrm>
            <a:off x="4745736" y="2194560"/>
            <a:ext cx="621792" cy="621792"/>
          </a:xfrm>
          <a:prstGeom prst="ellipse">
            <a:avLst/>
          </a:prstGeom>
          <a:solidFill>
            <a:srgbClr val="FF406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3" name="Image 1" descr="assets/icon_alert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3620" y="2362444"/>
            <a:ext cx="286024" cy="28602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745736" y="2962656"/>
            <a:ext cx="2697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2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REALITY</a:t>
            </a:r>
            <a:endParaRPr lang="en-US" sz="950" dirty="0"/>
          </a:p>
        </p:txBody>
      </p:sp>
      <p:sp>
        <p:nvSpPr>
          <p:cNvPr id="15" name="Text 11"/>
          <p:cNvSpPr/>
          <p:nvPr/>
        </p:nvSpPr>
        <p:spPr>
          <a:xfrm>
            <a:off x="4745736" y="3236976"/>
            <a:ext cx="2697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Managing people is complicated</a:t>
            </a:r>
            <a:endParaRPr lang="en-US" sz="1700" dirty="0"/>
          </a:p>
        </p:txBody>
      </p:sp>
      <p:sp>
        <p:nvSpPr>
          <p:cNvPr id="16" name="Shape 12"/>
          <p:cNvSpPr/>
          <p:nvPr/>
        </p:nvSpPr>
        <p:spPr>
          <a:xfrm>
            <a:off x="4727448" y="3950208"/>
            <a:ext cx="100584" cy="100584"/>
          </a:xfrm>
          <a:prstGeom prst="ellipse">
            <a:avLst/>
          </a:prstGeom>
          <a:solidFill>
            <a:srgbClr val="FF406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13"/>
          <p:cNvSpPr/>
          <p:nvPr/>
        </p:nvSpPr>
        <p:spPr>
          <a:xfrm>
            <a:off x="4983480" y="3858768"/>
            <a:ext cx="24963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Training and confidence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4727448" y="4334256"/>
            <a:ext cx="100584" cy="100584"/>
          </a:xfrm>
          <a:prstGeom prst="ellipse">
            <a:avLst/>
          </a:prstGeom>
          <a:solidFill>
            <a:srgbClr val="FF406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5"/>
          <p:cNvSpPr/>
          <p:nvPr/>
        </p:nvSpPr>
        <p:spPr>
          <a:xfrm>
            <a:off x="4983480" y="4242816"/>
            <a:ext cx="24963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Availability and rotas</a:t>
            </a:r>
            <a:endParaRPr lang="en-US" sz="1200" dirty="0"/>
          </a:p>
        </p:txBody>
      </p:sp>
      <p:sp>
        <p:nvSpPr>
          <p:cNvPr id="20" name="Shape 16"/>
          <p:cNvSpPr/>
          <p:nvPr/>
        </p:nvSpPr>
        <p:spPr>
          <a:xfrm>
            <a:off x="4727448" y="4718304"/>
            <a:ext cx="100584" cy="100584"/>
          </a:xfrm>
          <a:prstGeom prst="ellipse">
            <a:avLst/>
          </a:prstGeom>
          <a:solidFill>
            <a:srgbClr val="FF406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Text 17"/>
          <p:cNvSpPr/>
          <p:nvPr/>
        </p:nvSpPr>
        <p:spPr>
          <a:xfrm>
            <a:off x="4983480" y="4626864"/>
            <a:ext cx="24963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Consistency and communication</a:t>
            </a:r>
            <a:endParaRPr lang="en-US" sz="1200" dirty="0"/>
          </a:p>
        </p:txBody>
      </p:sp>
      <p:sp>
        <p:nvSpPr>
          <p:cNvPr id="22" name="Shape 18"/>
          <p:cNvSpPr/>
          <p:nvPr/>
        </p:nvSpPr>
        <p:spPr>
          <a:xfrm>
            <a:off x="8229600" y="1883664"/>
            <a:ext cx="3319272" cy="3310128"/>
          </a:xfrm>
          <a:prstGeom prst="roundRect">
            <a:avLst>
              <a:gd name="adj" fmla="val 1657"/>
            </a:avLst>
          </a:prstGeom>
          <a:solidFill>
            <a:srgbClr val="FFFFFF"/>
          </a:solidFill>
          <a:ln w="12700">
            <a:solidFill>
              <a:srgbClr val="E7E7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Shape 19"/>
          <p:cNvSpPr/>
          <p:nvPr/>
        </p:nvSpPr>
        <p:spPr>
          <a:xfrm>
            <a:off x="8540496" y="2194560"/>
            <a:ext cx="621792" cy="621792"/>
          </a:xfrm>
          <a:prstGeom prst="ellipse">
            <a:avLst/>
          </a:prstGeom>
          <a:solidFill>
            <a:srgbClr val="FDE7E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4" name="Image 2" descr="assets/icon_bulb2_pin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8380" y="2362444"/>
            <a:ext cx="286024" cy="286024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8540496" y="2962656"/>
            <a:ext cx="2697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2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WE LEARNED</a:t>
            </a:r>
            <a:endParaRPr lang="en-US" sz="950" dirty="0"/>
          </a:p>
        </p:txBody>
      </p:sp>
      <p:sp>
        <p:nvSpPr>
          <p:cNvPr id="26" name="Text 21"/>
          <p:cNvSpPr/>
          <p:nvPr/>
        </p:nvSpPr>
        <p:spPr>
          <a:xfrm>
            <a:off x="8540496" y="3236976"/>
            <a:ext cx="2697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Support matters</a:t>
            </a:r>
            <a:endParaRPr lang="en-US" sz="1700" dirty="0"/>
          </a:p>
        </p:txBody>
      </p:sp>
      <p:sp>
        <p:nvSpPr>
          <p:cNvPr id="27" name="Text 22"/>
          <p:cNvSpPr/>
          <p:nvPr/>
        </p:nvSpPr>
        <p:spPr>
          <a:xfrm>
            <a:off x="8540496" y="3877056"/>
            <a:ext cx="2697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3D3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Recruitment is only the beginning. Student staff need ongoing support right through delivery.</a:t>
            </a:r>
            <a:endParaRPr lang="en-US" sz="1200" dirty="0"/>
          </a:p>
        </p:txBody>
      </p:sp>
      <p:sp>
        <p:nvSpPr>
          <p:cNvPr id="28" name="Text 23"/>
          <p:cNvSpPr/>
          <p:nvPr/>
        </p:nvSpPr>
        <p:spPr>
          <a:xfrm>
            <a:off x="4014216" y="31821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8CA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→</a:t>
            </a:r>
            <a:endParaRPr lang="en-US" sz="2000" dirty="0"/>
          </a:p>
        </p:txBody>
      </p:sp>
      <p:sp>
        <p:nvSpPr>
          <p:cNvPr id="29" name="Text 24"/>
          <p:cNvSpPr/>
          <p:nvPr/>
        </p:nvSpPr>
        <p:spPr>
          <a:xfrm>
            <a:off x="7808976" y="31821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8CA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→</a:t>
            </a:r>
            <a:endParaRPr lang="en-US" sz="2000" dirty="0"/>
          </a:p>
        </p:txBody>
      </p:sp>
      <p:sp>
        <p:nvSpPr>
          <p:cNvPr id="30" name="Text 25"/>
          <p:cNvSpPr/>
          <p:nvPr/>
        </p:nvSpPr>
        <p:spPr>
          <a:xfrm>
            <a:off x="640080" y="5431536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FF406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LESSON</a:t>
            </a:r>
            <a:endParaRPr lang="en-US" sz="950" dirty="0"/>
          </a:p>
        </p:txBody>
      </p:sp>
      <p:sp>
        <p:nvSpPr>
          <p:cNvPr id="31" name="Text 26"/>
          <p:cNvSpPr/>
          <p:nvPr/>
        </p:nvSpPr>
        <p:spPr>
          <a:xfrm>
            <a:off x="640080" y="5669280"/>
            <a:ext cx="9628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1111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More headcount doesn't automatically mean more capacity.</a:t>
            </a:r>
            <a:endParaRPr lang="en-US" sz="1450" dirty="0"/>
          </a:p>
        </p:txBody>
      </p:sp>
      <p:pic>
        <p:nvPicPr>
          <p:cNvPr id="32" name="Image 3" descr="assets/logo_pin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" y="6355080"/>
            <a:ext cx="960120" cy="179222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10881360" y="6327648"/>
            <a:ext cx="667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8A8A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AC266BC053A24F86A1CF036A836D47" ma:contentTypeVersion="10" ma:contentTypeDescription="Create a new document." ma:contentTypeScope="" ma:versionID="f70df2909e6624218d7607b6d547cd8e">
  <xsd:schema xmlns:xsd="http://www.w3.org/2001/XMLSchema" xmlns:xs="http://www.w3.org/2001/XMLSchema" xmlns:p="http://schemas.microsoft.com/office/2006/metadata/properties" xmlns:ns2="782481fa-9598-4243-9e7b-6b2af4becdd7" xmlns:ns3="90a3a2e8-09e8-47ac-b69e-aa7f392d8655" targetNamespace="http://schemas.microsoft.com/office/2006/metadata/properties" ma:root="true" ma:fieldsID="1f8e83f1d0d1e66cfada9ef1d57b5da8" ns2:_="" ns3:_="">
    <xsd:import namespace="782481fa-9598-4243-9e7b-6b2af4becdd7"/>
    <xsd:import namespace="90a3a2e8-09e8-47ac-b69e-aa7f392d86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2481fa-9598-4243-9e7b-6b2af4becd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e5d04c-3736-4b3d-a845-6451ea46cb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a3a2e8-09e8-47ac-b69e-aa7f392d865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76babdf-29f6-4670-bb03-4f56acb4556b}" ma:internalName="TaxCatchAll" ma:showField="CatchAllData" ma:web="90a3a2e8-09e8-47ac-b69e-aa7f392d86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2481fa-9598-4243-9e7b-6b2af4becdd7">
      <Terms xmlns="http://schemas.microsoft.com/office/infopath/2007/PartnerControls"/>
    </lcf76f155ced4ddcb4097134ff3c332f>
    <TaxCatchAll xmlns="90a3a2e8-09e8-47ac-b69e-aa7f392d8655" xsi:nil="true"/>
  </documentManagement>
</p:properties>
</file>

<file path=customXml/itemProps1.xml><?xml version="1.0" encoding="utf-8"?>
<ds:datastoreItem xmlns:ds="http://schemas.openxmlformats.org/officeDocument/2006/customXml" ds:itemID="{1A6D6897-A4CF-4660-AFC3-9F26C26CE678}"/>
</file>

<file path=customXml/itemProps2.xml><?xml version="1.0" encoding="utf-8"?>
<ds:datastoreItem xmlns:ds="http://schemas.openxmlformats.org/officeDocument/2006/customXml" ds:itemID="{836D72F6-D18A-4184-A793-DEDABEC093D6}"/>
</file>

<file path=customXml/itemProps3.xml><?xml version="1.0" encoding="utf-8"?>
<ds:datastoreItem xmlns:ds="http://schemas.openxmlformats.org/officeDocument/2006/customXml" ds:itemID="{26FC5045-A728-445B-A68D-C858E786FC1A}"/>
</file>

<file path=docMetadata/LabelInfo.xml><?xml version="1.0" encoding="utf-8"?>
<clbl:labelList xmlns:clbl="http://schemas.microsoft.com/office/2020/mipLabelMetadata">
  <clbl:label id="{93e6beba-c4aa-4731-af5d-d735b097eadb}" enabled="0" method="" siteId="{93e6beba-c4aa-4731-af5d-d735b097ead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1280</Words>
  <Application>Microsoft Office PowerPoint</Application>
  <PresentationFormat>Widescreen</PresentationFormat>
  <Paragraphs>244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F37 Judge Bold Condensed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Idea to Impact: The Journey of Herts Unfiltered</dc:title>
  <dc:subject>PptxGenJS Presentation</dc:subject>
  <dc:creator>Muhammad Sakib</dc:creator>
  <cp:lastModifiedBy>Muhammad Sakib</cp:lastModifiedBy>
  <cp:revision>2</cp:revision>
  <dcterms:created xsi:type="dcterms:W3CDTF">2026-08-12T09:55:08Z</dcterms:created>
  <dcterms:modified xsi:type="dcterms:W3CDTF">2026-08-14T13:35:06Z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0x010100CBAC266BC053A24F86A1CF036A836D47</vt:lpwstr>
  </property>
</Properties>
</file>