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2"/>
  </p:notesMasterIdLst>
  <p:sldIdLst>
    <p:sldId id="262" r:id="rId2"/>
    <p:sldId id="265" r:id="rId3"/>
    <p:sldId id="263" r:id="rId4"/>
    <p:sldId id="268" r:id="rId5"/>
    <p:sldId id="269" r:id="rId6"/>
    <p:sldId id="266" r:id="rId7"/>
    <p:sldId id="267" r:id="rId8"/>
    <p:sldId id="270" r:id="rId9"/>
    <p:sldId id="271" r:id="rId10"/>
    <p:sldId id="272" r:id="rId11"/>
  </p:sldIdLst>
  <p:sldSz cx="12192000" cy="6858000"/>
  <p:notesSz cx="6858000" cy="9144000"/>
  <p:embeddedFontLst>
    <p:embeddedFont>
      <p:font typeface="Chivo ExtraBold"/>
      <p:bold r:id="rId13"/>
    </p:embeddedFont>
    <p:embeddedFont>
      <p:font typeface="Poppins" panose="00000500000000000000" pitchFamily="2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7C8"/>
    <a:srgbClr val="FFFFFF"/>
    <a:srgbClr val="6321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45"/>
    <p:restoredTop sz="94640"/>
  </p:normalViewPr>
  <p:slideViewPr>
    <p:cSldViewPr snapToGrid="0">
      <p:cViewPr varScale="1">
        <p:scale>
          <a:sx n="70" d="100"/>
          <a:sy n="70" d="100"/>
        </p:scale>
        <p:origin x="6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34B21D-A1AA-46BA-A99E-786475735D5B}" type="doc">
      <dgm:prSet loTypeId="urn:microsoft.com/office/officeart/2005/8/layout/hList1" loCatId="list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8489124C-3F93-40F3-9A8E-ECD4A5F3BAD1}">
      <dgm:prSet phldrT="[Text]" phldr="0" custT="1"/>
      <dgm:spPr/>
      <dgm:t>
        <a:bodyPr/>
        <a:lstStyle/>
        <a:p>
          <a:r>
            <a:rPr lang="en-GB" sz="2800" dirty="0">
              <a:solidFill>
                <a:schemeClr val="bg1"/>
              </a:solidFill>
              <a:latin typeface="Chivo ExtraBold" charset="0"/>
              <a:cs typeface="Chivo ExtraBold" charset="0"/>
            </a:rPr>
            <a:t>Time Poor </a:t>
          </a:r>
        </a:p>
      </dgm:t>
    </dgm:pt>
    <dgm:pt modelId="{CD0A07F8-8337-4A15-8AEE-4F70E5E50435}" type="parTrans" cxnId="{FEDADA38-4370-4777-920D-2F97DD96F5DF}">
      <dgm:prSet/>
      <dgm:spPr/>
      <dgm:t>
        <a:bodyPr/>
        <a:lstStyle/>
        <a:p>
          <a:endParaRPr lang="en-GB"/>
        </a:p>
      </dgm:t>
    </dgm:pt>
    <dgm:pt modelId="{AA59C66A-061D-4513-ADE5-36F8DB969D50}" type="sibTrans" cxnId="{FEDADA38-4370-4777-920D-2F97DD96F5DF}">
      <dgm:prSet/>
      <dgm:spPr/>
      <dgm:t>
        <a:bodyPr/>
        <a:lstStyle/>
        <a:p>
          <a:endParaRPr lang="en-GB"/>
        </a:p>
      </dgm:t>
    </dgm:pt>
    <dgm:pt modelId="{B9A1E821-5982-49FB-955F-BA4EDFF6201B}">
      <dgm:prSet phldrT="[Text]" phldr="0" custT="1"/>
      <dgm:spPr/>
      <dgm:t>
        <a:bodyPr/>
        <a:lstStyle/>
        <a:p>
          <a:r>
            <a:rPr lang="en-GB" sz="1800" dirty="0"/>
            <a:t>68% of </a:t>
          </a:r>
          <a:r>
            <a:rPr lang="en-US" sz="1800" dirty="0"/>
            <a:t>full-time undergraduates were working during term time in 2025</a:t>
          </a:r>
          <a:endParaRPr lang="en-GB" sz="1800" dirty="0"/>
        </a:p>
      </dgm:t>
    </dgm:pt>
    <dgm:pt modelId="{12FDD58D-57BD-4BE2-8956-FCF1E96491C4}" type="parTrans" cxnId="{F299D12A-1D05-4821-8A3A-43B4F4A266BE}">
      <dgm:prSet/>
      <dgm:spPr/>
      <dgm:t>
        <a:bodyPr/>
        <a:lstStyle/>
        <a:p>
          <a:endParaRPr lang="en-GB"/>
        </a:p>
      </dgm:t>
    </dgm:pt>
    <dgm:pt modelId="{161F1226-FA30-45AF-9A0A-AB5B29E80FC2}" type="sibTrans" cxnId="{F299D12A-1D05-4821-8A3A-43B4F4A266BE}">
      <dgm:prSet/>
      <dgm:spPr/>
      <dgm:t>
        <a:bodyPr/>
        <a:lstStyle/>
        <a:p>
          <a:endParaRPr lang="en-GB"/>
        </a:p>
      </dgm:t>
    </dgm:pt>
    <dgm:pt modelId="{D16E4654-9092-45A1-BAE8-AC76707A5D0E}">
      <dgm:prSet phldrT="[Text]"/>
      <dgm:spPr/>
      <dgm:t>
        <a:bodyPr/>
        <a:lstStyle/>
        <a:p>
          <a:r>
            <a:rPr lang="en-GB" dirty="0">
              <a:latin typeface="Chivo ExtraBold" charset="0"/>
              <a:cs typeface="Chivo ExtraBold" charset="0"/>
            </a:rPr>
            <a:t>Experience Driven </a:t>
          </a:r>
          <a:endParaRPr lang="en-GB" dirty="0"/>
        </a:p>
      </dgm:t>
    </dgm:pt>
    <dgm:pt modelId="{B4842D16-ED8C-4969-B752-AC74B7C99017}" type="parTrans" cxnId="{E3228334-516D-420A-BC3B-49A87CEE28ED}">
      <dgm:prSet/>
      <dgm:spPr/>
      <dgm:t>
        <a:bodyPr/>
        <a:lstStyle/>
        <a:p>
          <a:endParaRPr lang="en-GB"/>
        </a:p>
      </dgm:t>
    </dgm:pt>
    <dgm:pt modelId="{1F5800B4-B55C-471C-8BD2-69B76BC091D7}" type="sibTrans" cxnId="{E3228334-516D-420A-BC3B-49A87CEE28ED}">
      <dgm:prSet/>
      <dgm:spPr/>
      <dgm:t>
        <a:bodyPr/>
        <a:lstStyle/>
        <a:p>
          <a:endParaRPr lang="en-GB"/>
        </a:p>
      </dgm:t>
    </dgm:pt>
    <dgm:pt modelId="{38CD34A6-A405-4A9B-9EC8-5B778C1EDD2C}">
      <dgm:prSet phldrT="[Text]" custT="1"/>
      <dgm:spPr/>
      <dgm:t>
        <a:bodyPr/>
        <a:lstStyle/>
        <a:p>
          <a:r>
            <a:rPr lang="en-US" sz="1800" dirty="0"/>
            <a:t>49% say more opportunities to </a:t>
          </a:r>
          <a:r>
            <a:rPr lang="en-US" sz="1800" dirty="0" err="1"/>
            <a:t>socialise</a:t>
          </a:r>
          <a:r>
            <a:rPr lang="en-US" sz="1800" dirty="0"/>
            <a:t> and build connections would improve their university experience</a:t>
          </a:r>
          <a:endParaRPr lang="en-GB" sz="1800" dirty="0"/>
        </a:p>
      </dgm:t>
    </dgm:pt>
    <dgm:pt modelId="{B31B3F96-A758-4C51-BD1C-7E245A105986}" type="parTrans" cxnId="{E5DB1694-B87A-4B74-973D-8A32CF4C362A}">
      <dgm:prSet/>
      <dgm:spPr/>
      <dgm:t>
        <a:bodyPr/>
        <a:lstStyle/>
        <a:p>
          <a:endParaRPr lang="en-GB"/>
        </a:p>
      </dgm:t>
    </dgm:pt>
    <dgm:pt modelId="{08B18EBD-7486-4B6E-A174-F8522D923970}" type="sibTrans" cxnId="{E5DB1694-B87A-4B74-973D-8A32CF4C362A}">
      <dgm:prSet/>
      <dgm:spPr/>
      <dgm:t>
        <a:bodyPr/>
        <a:lstStyle/>
        <a:p>
          <a:endParaRPr lang="en-GB"/>
        </a:p>
      </dgm:t>
    </dgm:pt>
    <dgm:pt modelId="{F0C8974D-0C50-4FB3-9B8D-AAA6E58DE905}">
      <dgm:prSet phldrT="[Text]" phldr="0" custT="1"/>
      <dgm:spPr/>
      <dgm:t>
        <a:bodyPr/>
        <a:lstStyle/>
        <a:p>
          <a:r>
            <a:rPr lang="en-GB" sz="1800" dirty="0"/>
            <a:t>63% of Students are looking for newer experiences when going out</a:t>
          </a:r>
        </a:p>
      </dgm:t>
    </dgm:pt>
    <dgm:pt modelId="{61B54E50-6DF2-4092-A76E-6EF846ACA8BA}" type="parTrans" cxnId="{FD62F39B-9132-44E5-940F-B3692D65E70E}">
      <dgm:prSet/>
      <dgm:spPr/>
      <dgm:t>
        <a:bodyPr/>
        <a:lstStyle/>
        <a:p>
          <a:endParaRPr lang="en-GB"/>
        </a:p>
      </dgm:t>
    </dgm:pt>
    <dgm:pt modelId="{6070E854-02E3-4282-A404-E0F5E73401AB}" type="sibTrans" cxnId="{FD62F39B-9132-44E5-940F-B3692D65E70E}">
      <dgm:prSet/>
      <dgm:spPr/>
      <dgm:t>
        <a:bodyPr/>
        <a:lstStyle/>
        <a:p>
          <a:endParaRPr lang="en-GB"/>
        </a:p>
      </dgm:t>
    </dgm:pt>
    <dgm:pt modelId="{4121BD0B-A60B-4CCD-9502-8497641FBF61}">
      <dgm:prSet phldrT="[Text]" phldr="0"/>
      <dgm:spPr/>
      <dgm:t>
        <a:bodyPr/>
        <a:lstStyle/>
        <a:p>
          <a:r>
            <a:rPr lang="en-GB" dirty="0">
              <a:latin typeface="Chivo ExtraBold" charset="0"/>
              <a:cs typeface="Chivo ExtraBold" charset="0"/>
            </a:rPr>
            <a:t>Seeking Connection </a:t>
          </a:r>
          <a:endParaRPr lang="en-GB" dirty="0"/>
        </a:p>
      </dgm:t>
    </dgm:pt>
    <dgm:pt modelId="{B55000EB-D002-461A-A092-BF2FC309A6F5}" type="parTrans" cxnId="{E99DEC8C-D321-4C7A-912E-3865272B77AB}">
      <dgm:prSet/>
      <dgm:spPr/>
      <dgm:t>
        <a:bodyPr/>
        <a:lstStyle/>
        <a:p>
          <a:endParaRPr lang="en-GB"/>
        </a:p>
      </dgm:t>
    </dgm:pt>
    <dgm:pt modelId="{45BB96F7-0348-4CFB-9841-C76716EFC49E}" type="sibTrans" cxnId="{E99DEC8C-D321-4C7A-912E-3865272B77AB}">
      <dgm:prSet/>
      <dgm:spPr/>
      <dgm:t>
        <a:bodyPr/>
        <a:lstStyle/>
        <a:p>
          <a:endParaRPr lang="en-GB"/>
        </a:p>
      </dgm:t>
    </dgm:pt>
    <dgm:pt modelId="{49391B0E-7AA8-4936-9562-FA4D3A658816}">
      <dgm:prSet phldrT="[Text]" custT="1"/>
      <dgm:spPr/>
      <dgm:t>
        <a:bodyPr/>
        <a:lstStyle/>
        <a:p>
          <a:r>
            <a:rPr lang="en-GB" sz="1800" dirty="0"/>
            <a:t>70% of students experience loneliness of isolation at university</a:t>
          </a:r>
        </a:p>
      </dgm:t>
    </dgm:pt>
    <dgm:pt modelId="{61C8CA46-5F83-4AE1-82C0-687B864EAD00}" type="parTrans" cxnId="{9AC2B258-468F-40F1-B2DA-889DD385F65F}">
      <dgm:prSet/>
      <dgm:spPr/>
      <dgm:t>
        <a:bodyPr/>
        <a:lstStyle/>
        <a:p>
          <a:endParaRPr lang="en-GB"/>
        </a:p>
      </dgm:t>
    </dgm:pt>
    <dgm:pt modelId="{54319EC7-B921-42A6-A87D-84978E993D0E}" type="sibTrans" cxnId="{9AC2B258-468F-40F1-B2DA-889DD385F65F}">
      <dgm:prSet/>
      <dgm:spPr/>
      <dgm:t>
        <a:bodyPr/>
        <a:lstStyle/>
        <a:p>
          <a:endParaRPr lang="en-GB"/>
        </a:p>
      </dgm:t>
    </dgm:pt>
    <dgm:pt modelId="{F26D5069-3F8A-4E4E-B4F5-43DE7360F8A0}">
      <dgm:prSet phldrT="[Text]" phldr="0" custT="1"/>
      <dgm:spPr/>
      <dgm:t>
        <a:bodyPr/>
        <a:lstStyle/>
        <a:p>
          <a:r>
            <a:rPr lang="en-GB" sz="1800" dirty="0"/>
            <a:t>45% of university applicants are worried they won't fit in at university</a:t>
          </a:r>
          <a:r>
            <a:rPr lang="en-GB" sz="2600" dirty="0"/>
            <a:t>.</a:t>
          </a:r>
        </a:p>
      </dgm:t>
    </dgm:pt>
    <dgm:pt modelId="{1E1112B3-6632-4861-99D8-6D1749C46356}" type="parTrans" cxnId="{525F1AC5-B2E2-4E20-89C7-0C2C8CA42FF7}">
      <dgm:prSet/>
      <dgm:spPr/>
      <dgm:t>
        <a:bodyPr/>
        <a:lstStyle/>
        <a:p>
          <a:endParaRPr lang="en-GB"/>
        </a:p>
      </dgm:t>
    </dgm:pt>
    <dgm:pt modelId="{EECEFEDE-ED2A-48E0-8230-6E4E5871989B}" type="sibTrans" cxnId="{525F1AC5-B2E2-4E20-89C7-0C2C8CA42FF7}">
      <dgm:prSet/>
      <dgm:spPr/>
      <dgm:t>
        <a:bodyPr/>
        <a:lstStyle/>
        <a:p>
          <a:endParaRPr lang="en-GB"/>
        </a:p>
      </dgm:t>
    </dgm:pt>
    <dgm:pt modelId="{A80EEA3C-D2C6-4F6C-B031-34E35ADE3B40}">
      <dgm:prSet phldrT="[Text]" phldr="0" custT="1"/>
      <dgm:spPr/>
      <dgm:t>
        <a:bodyPr/>
        <a:lstStyle/>
        <a:p>
          <a:r>
            <a:rPr lang="en-US" sz="1800" dirty="0"/>
            <a:t>87% of applicants expect to work during term time </a:t>
          </a:r>
          <a:endParaRPr lang="en-GB" sz="1800" dirty="0"/>
        </a:p>
      </dgm:t>
    </dgm:pt>
    <dgm:pt modelId="{B2F414B1-4F8E-4A39-B63F-448293AF7003}" type="parTrans" cxnId="{11E8EA9D-CA6B-45BC-84B6-833A469477C0}">
      <dgm:prSet/>
      <dgm:spPr/>
      <dgm:t>
        <a:bodyPr/>
        <a:lstStyle/>
        <a:p>
          <a:endParaRPr lang="en-GB"/>
        </a:p>
      </dgm:t>
    </dgm:pt>
    <dgm:pt modelId="{FE181192-54B8-4753-9F83-548B20C02695}" type="sibTrans" cxnId="{11E8EA9D-CA6B-45BC-84B6-833A469477C0}">
      <dgm:prSet/>
      <dgm:spPr/>
      <dgm:t>
        <a:bodyPr/>
        <a:lstStyle/>
        <a:p>
          <a:endParaRPr lang="en-GB"/>
        </a:p>
      </dgm:t>
    </dgm:pt>
    <dgm:pt modelId="{2C1E86E1-B2CA-45F1-89A8-8F65DB9A7BF8}" type="pres">
      <dgm:prSet presAssocID="{7634B21D-A1AA-46BA-A99E-786475735D5B}" presName="Name0" presStyleCnt="0">
        <dgm:presLayoutVars>
          <dgm:dir/>
          <dgm:animLvl val="lvl"/>
          <dgm:resizeHandles val="exact"/>
        </dgm:presLayoutVars>
      </dgm:prSet>
      <dgm:spPr/>
    </dgm:pt>
    <dgm:pt modelId="{8DA9947D-899B-49EF-B922-0C632F58CE99}" type="pres">
      <dgm:prSet presAssocID="{8489124C-3F93-40F3-9A8E-ECD4A5F3BAD1}" presName="composite" presStyleCnt="0"/>
      <dgm:spPr/>
    </dgm:pt>
    <dgm:pt modelId="{705B7575-FD70-40EB-B895-ACB3BA94AEAA}" type="pres">
      <dgm:prSet presAssocID="{8489124C-3F93-40F3-9A8E-ECD4A5F3BAD1}" presName="parTx" presStyleLbl="alignNode1" presStyleIdx="0" presStyleCnt="3" custLinFactNeighborY="-5181">
        <dgm:presLayoutVars>
          <dgm:chMax val="0"/>
          <dgm:chPref val="0"/>
          <dgm:bulletEnabled val="1"/>
        </dgm:presLayoutVars>
      </dgm:prSet>
      <dgm:spPr/>
    </dgm:pt>
    <dgm:pt modelId="{93213BA9-7558-48B2-AA58-8F2DD244B373}" type="pres">
      <dgm:prSet presAssocID="{8489124C-3F93-40F3-9A8E-ECD4A5F3BAD1}" presName="desTx" presStyleLbl="alignAccFollowNode1" presStyleIdx="0" presStyleCnt="3">
        <dgm:presLayoutVars>
          <dgm:bulletEnabled val="1"/>
        </dgm:presLayoutVars>
      </dgm:prSet>
      <dgm:spPr/>
    </dgm:pt>
    <dgm:pt modelId="{BFE6A15C-9757-4BCC-A4BE-62AF948EBD53}" type="pres">
      <dgm:prSet presAssocID="{AA59C66A-061D-4513-ADE5-36F8DB969D50}" presName="space" presStyleCnt="0"/>
      <dgm:spPr/>
    </dgm:pt>
    <dgm:pt modelId="{1957CA4B-113E-47D2-A5E6-6EB5536B7F36}" type="pres">
      <dgm:prSet presAssocID="{D16E4654-9092-45A1-BAE8-AC76707A5D0E}" presName="composite" presStyleCnt="0"/>
      <dgm:spPr/>
    </dgm:pt>
    <dgm:pt modelId="{2BF07FFB-F0BB-4055-B2EC-7688AE586E05}" type="pres">
      <dgm:prSet presAssocID="{D16E4654-9092-45A1-BAE8-AC76707A5D0E}" presName="parTx" presStyleLbl="alignNode1" presStyleIdx="1" presStyleCnt="3" custLinFactNeighborX="-4872" custLinFactNeighborY="-4346">
        <dgm:presLayoutVars>
          <dgm:chMax val="0"/>
          <dgm:chPref val="0"/>
          <dgm:bulletEnabled val="1"/>
        </dgm:presLayoutVars>
      </dgm:prSet>
      <dgm:spPr/>
    </dgm:pt>
    <dgm:pt modelId="{424F9C55-60C6-4D54-B0DC-01752344430A}" type="pres">
      <dgm:prSet presAssocID="{D16E4654-9092-45A1-BAE8-AC76707A5D0E}" presName="desTx" presStyleLbl="alignAccFollowNode1" presStyleIdx="1" presStyleCnt="3" custLinFactNeighborX="-4872" custLinFactNeighborY="-1113">
        <dgm:presLayoutVars>
          <dgm:bulletEnabled val="1"/>
        </dgm:presLayoutVars>
      </dgm:prSet>
      <dgm:spPr/>
    </dgm:pt>
    <dgm:pt modelId="{300168DB-7AE3-4763-94E4-1DB4A4209AFC}" type="pres">
      <dgm:prSet presAssocID="{1F5800B4-B55C-471C-8BD2-69B76BC091D7}" presName="space" presStyleCnt="0"/>
      <dgm:spPr/>
    </dgm:pt>
    <dgm:pt modelId="{6CA1D126-8C90-43A2-B598-3F70AA90C096}" type="pres">
      <dgm:prSet presAssocID="{4121BD0B-A60B-4CCD-9502-8497641FBF61}" presName="composite" presStyleCnt="0"/>
      <dgm:spPr/>
    </dgm:pt>
    <dgm:pt modelId="{197C1873-C45F-4AAA-8B9C-A1DE159C647E}" type="pres">
      <dgm:prSet presAssocID="{4121BD0B-A60B-4CCD-9502-8497641FBF61}" presName="parTx" presStyleLbl="alignNode1" presStyleIdx="2" presStyleCnt="3" custLinFactNeighborX="-11435" custLinFactNeighborY="-4346">
        <dgm:presLayoutVars>
          <dgm:chMax val="0"/>
          <dgm:chPref val="0"/>
          <dgm:bulletEnabled val="1"/>
        </dgm:presLayoutVars>
      </dgm:prSet>
      <dgm:spPr/>
    </dgm:pt>
    <dgm:pt modelId="{CE96164D-EC06-4BE3-B6BC-1AC563DE6E23}" type="pres">
      <dgm:prSet presAssocID="{4121BD0B-A60B-4CCD-9502-8497641FBF61}" presName="desTx" presStyleLbl="alignAccFollowNode1" presStyleIdx="2" presStyleCnt="3" custLinFactNeighborX="-11282" custLinFactNeighborY="-1282">
        <dgm:presLayoutVars>
          <dgm:bulletEnabled val="1"/>
        </dgm:presLayoutVars>
      </dgm:prSet>
      <dgm:spPr/>
    </dgm:pt>
  </dgm:ptLst>
  <dgm:cxnLst>
    <dgm:cxn modelId="{05D9F002-C2E2-41C2-9104-3287684A8409}" type="presOf" srcId="{D16E4654-9092-45A1-BAE8-AC76707A5D0E}" destId="{2BF07FFB-F0BB-4055-B2EC-7688AE586E05}" srcOrd="0" destOrd="0" presId="urn:microsoft.com/office/officeart/2005/8/layout/hList1"/>
    <dgm:cxn modelId="{94B2C11A-EE87-477A-B52D-D71D53496E71}" type="presOf" srcId="{8489124C-3F93-40F3-9A8E-ECD4A5F3BAD1}" destId="{705B7575-FD70-40EB-B895-ACB3BA94AEAA}" srcOrd="0" destOrd="0" presId="urn:microsoft.com/office/officeart/2005/8/layout/hList1"/>
    <dgm:cxn modelId="{9B2AED24-87E9-4F9D-8E59-94C421F5F5B8}" type="presOf" srcId="{F0C8974D-0C50-4FB3-9B8D-AAA6E58DE905}" destId="{424F9C55-60C6-4D54-B0DC-01752344430A}" srcOrd="0" destOrd="1" presId="urn:microsoft.com/office/officeart/2005/8/layout/hList1"/>
    <dgm:cxn modelId="{F299D12A-1D05-4821-8A3A-43B4F4A266BE}" srcId="{8489124C-3F93-40F3-9A8E-ECD4A5F3BAD1}" destId="{B9A1E821-5982-49FB-955F-BA4EDFF6201B}" srcOrd="0" destOrd="0" parTransId="{12FDD58D-57BD-4BE2-8956-FCF1E96491C4}" sibTransId="{161F1226-FA30-45AF-9A0A-AB5B29E80FC2}"/>
    <dgm:cxn modelId="{E3228334-516D-420A-BC3B-49A87CEE28ED}" srcId="{7634B21D-A1AA-46BA-A99E-786475735D5B}" destId="{D16E4654-9092-45A1-BAE8-AC76707A5D0E}" srcOrd="1" destOrd="0" parTransId="{B4842D16-ED8C-4969-B752-AC74B7C99017}" sibTransId="{1F5800B4-B55C-471C-8BD2-69B76BC091D7}"/>
    <dgm:cxn modelId="{FEDADA38-4370-4777-920D-2F97DD96F5DF}" srcId="{7634B21D-A1AA-46BA-A99E-786475735D5B}" destId="{8489124C-3F93-40F3-9A8E-ECD4A5F3BAD1}" srcOrd="0" destOrd="0" parTransId="{CD0A07F8-8337-4A15-8AEE-4F70E5E50435}" sibTransId="{AA59C66A-061D-4513-ADE5-36F8DB969D50}"/>
    <dgm:cxn modelId="{5A25173D-028C-40BB-9CA9-592E7951EF48}" type="presOf" srcId="{A80EEA3C-D2C6-4F6C-B031-34E35ADE3B40}" destId="{93213BA9-7558-48B2-AA58-8F2DD244B373}" srcOrd="0" destOrd="1" presId="urn:microsoft.com/office/officeart/2005/8/layout/hList1"/>
    <dgm:cxn modelId="{052CEA3D-D8BE-42DA-B41F-0514CB497ACB}" type="presOf" srcId="{4121BD0B-A60B-4CCD-9502-8497641FBF61}" destId="{197C1873-C45F-4AAA-8B9C-A1DE159C647E}" srcOrd="0" destOrd="0" presId="urn:microsoft.com/office/officeart/2005/8/layout/hList1"/>
    <dgm:cxn modelId="{2A07AB3E-06B2-4930-8D04-FB454014CDC0}" type="presOf" srcId="{7634B21D-A1AA-46BA-A99E-786475735D5B}" destId="{2C1E86E1-B2CA-45F1-89A8-8F65DB9A7BF8}" srcOrd="0" destOrd="0" presId="urn:microsoft.com/office/officeart/2005/8/layout/hList1"/>
    <dgm:cxn modelId="{9AC2B258-468F-40F1-B2DA-889DD385F65F}" srcId="{4121BD0B-A60B-4CCD-9502-8497641FBF61}" destId="{49391B0E-7AA8-4936-9562-FA4D3A658816}" srcOrd="0" destOrd="0" parTransId="{61C8CA46-5F83-4AE1-82C0-687B864EAD00}" sibTransId="{54319EC7-B921-42A6-A87D-84978E993D0E}"/>
    <dgm:cxn modelId="{3E162C84-034A-445B-95F4-6C05DBB885BB}" type="presOf" srcId="{38CD34A6-A405-4A9B-9EC8-5B778C1EDD2C}" destId="{424F9C55-60C6-4D54-B0DC-01752344430A}" srcOrd="0" destOrd="0" presId="urn:microsoft.com/office/officeart/2005/8/layout/hList1"/>
    <dgm:cxn modelId="{E6698288-C170-4016-872C-8543F5D2083E}" type="presOf" srcId="{49391B0E-7AA8-4936-9562-FA4D3A658816}" destId="{CE96164D-EC06-4BE3-B6BC-1AC563DE6E23}" srcOrd="0" destOrd="0" presId="urn:microsoft.com/office/officeart/2005/8/layout/hList1"/>
    <dgm:cxn modelId="{E99DEC8C-D321-4C7A-912E-3865272B77AB}" srcId="{7634B21D-A1AA-46BA-A99E-786475735D5B}" destId="{4121BD0B-A60B-4CCD-9502-8497641FBF61}" srcOrd="2" destOrd="0" parTransId="{B55000EB-D002-461A-A092-BF2FC309A6F5}" sibTransId="{45BB96F7-0348-4CFB-9841-C76716EFC49E}"/>
    <dgm:cxn modelId="{E5DB1694-B87A-4B74-973D-8A32CF4C362A}" srcId="{D16E4654-9092-45A1-BAE8-AC76707A5D0E}" destId="{38CD34A6-A405-4A9B-9EC8-5B778C1EDD2C}" srcOrd="0" destOrd="0" parTransId="{B31B3F96-A758-4C51-BD1C-7E245A105986}" sibTransId="{08B18EBD-7486-4B6E-A174-F8522D923970}"/>
    <dgm:cxn modelId="{FD62F39B-9132-44E5-940F-B3692D65E70E}" srcId="{D16E4654-9092-45A1-BAE8-AC76707A5D0E}" destId="{F0C8974D-0C50-4FB3-9B8D-AAA6E58DE905}" srcOrd="1" destOrd="0" parTransId="{61B54E50-6DF2-4092-A76E-6EF846ACA8BA}" sibTransId="{6070E854-02E3-4282-A404-E0F5E73401AB}"/>
    <dgm:cxn modelId="{11E8EA9D-CA6B-45BC-84B6-833A469477C0}" srcId="{8489124C-3F93-40F3-9A8E-ECD4A5F3BAD1}" destId="{A80EEA3C-D2C6-4F6C-B031-34E35ADE3B40}" srcOrd="1" destOrd="0" parTransId="{B2F414B1-4F8E-4A39-B63F-448293AF7003}" sibTransId="{FE181192-54B8-4753-9F83-548B20C02695}"/>
    <dgm:cxn modelId="{66CBBCBE-A816-416F-8AC6-AB09AD34CE4E}" type="presOf" srcId="{B9A1E821-5982-49FB-955F-BA4EDFF6201B}" destId="{93213BA9-7558-48B2-AA58-8F2DD244B373}" srcOrd="0" destOrd="0" presId="urn:microsoft.com/office/officeart/2005/8/layout/hList1"/>
    <dgm:cxn modelId="{525F1AC5-B2E2-4E20-89C7-0C2C8CA42FF7}" srcId="{4121BD0B-A60B-4CCD-9502-8497641FBF61}" destId="{F26D5069-3F8A-4E4E-B4F5-43DE7360F8A0}" srcOrd="1" destOrd="0" parTransId="{1E1112B3-6632-4861-99D8-6D1749C46356}" sibTransId="{EECEFEDE-ED2A-48E0-8230-6E4E5871989B}"/>
    <dgm:cxn modelId="{5912CEF5-0817-4D63-A992-0920B4D092DF}" type="presOf" srcId="{F26D5069-3F8A-4E4E-B4F5-43DE7360F8A0}" destId="{CE96164D-EC06-4BE3-B6BC-1AC563DE6E23}" srcOrd="0" destOrd="1" presId="urn:microsoft.com/office/officeart/2005/8/layout/hList1"/>
    <dgm:cxn modelId="{B7159EDD-BBEF-483A-85AD-29A9B88D25F6}" type="presParOf" srcId="{2C1E86E1-B2CA-45F1-89A8-8F65DB9A7BF8}" destId="{8DA9947D-899B-49EF-B922-0C632F58CE99}" srcOrd="0" destOrd="0" presId="urn:microsoft.com/office/officeart/2005/8/layout/hList1"/>
    <dgm:cxn modelId="{DB3779B9-C580-49FA-8CAA-A30442753857}" type="presParOf" srcId="{8DA9947D-899B-49EF-B922-0C632F58CE99}" destId="{705B7575-FD70-40EB-B895-ACB3BA94AEAA}" srcOrd="0" destOrd="0" presId="urn:microsoft.com/office/officeart/2005/8/layout/hList1"/>
    <dgm:cxn modelId="{1182F58F-40B9-4B63-8CF2-AEA608ED6FB9}" type="presParOf" srcId="{8DA9947D-899B-49EF-B922-0C632F58CE99}" destId="{93213BA9-7558-48B2-AA58-8F2DD244B373}" srcOrd="1" destOrd="0" presId="urn:microsoft.com/office/officeart/2005/8/layout/hList1"/>
    <dgm:cxn modelId="{78CF9D5B-6E68-4B0A-8E18-A9B7D0BBE4DA}" type="presParOf" srcId="{2C1E86E1-B2CA-45F1-89A8-8F65DB9A7BF8}" destId="{BFE6A15C-9757-4BCC-A4BE-62AF948EBD53}" srcOrd="1" destOrd="0" presId="urn:microsoft.com/office/officeart/2005/8/layout/hList1"/>
    <dgm:cxn modelId="{260A7149-1EE9-4357-A7AE-3791ADB20133}" type="presParOf" srcId="{2C1E86E1-B2CA-45F1-89A8-8F65DB9A7BF8}" destId="{1957CA4B-113E-47D2-A5E6-6EB5536B7F36}" srcOrd="2" destOrd="0" presId="urn:microsoft.com/office/officeart/2005/8/layout/hList1"/>
    <dgm:cxn modelId="{25278227-9423-466B-9546-C24AC768EB10}" type="presParOf" srcId="{1957CA4B-113E-47D2-A5E6-6EB5536B7F36}" destId="{2BF07FFB-F0BB-4055-B2EC-7688AE586E05}" srcOrd="0" destOrd="0" presId="urn:microsoft.com/office/officeart/2005/8/layout/hList1"/>
    <dgm:cxn modelId="{7FE0F79C-9FDE-46BA-AB41-3E01FF793582}" type="presParOf" srcId="{1957CA4B-113E-47D2-A5E6-6EB5536B7F36}" destId="{424F9C55-60C6-4D54-B0DC-01752344430A}" srcOrd="1" destOrd="0" presId="urn:microsoft.com/office/officeart/2005/8/layout/hList1"/>
    <dgm:cxn modelId="{35E45C64-70A3-456B-8A20-7592EE2CEBCB}" type="presParOf" srcId="{2C1E86E1-B2CA-45F1-89A8-8F65DB9A7BF8}" destId="{300168DB-7AE3-4763-94E4-1DB4A4209AFC}" srcOrd="3" destOrd="0" presId="urn:microsoft.com/office/officeart/2005/8/layout/hList1"/>
    <dgm:cxn modelId="{3B0BA5FF-9E03-4024-9DE4-37CE6E3ECB13}" type="presParOf" srcId="{2C1E86E1-B2CA-45F1-89A8-8F65DB9A7BF8}" destId="{6CA1D126-8C90-43A2-B598-3F70AA90C096}" srcOrd="4" destOrd="0" presId="urn:microsoft.com/office/officeart/2005/8/layout/hList1"/>
    <dgm:cxn modelId="{C5AD39B7-5C24-4A6E-B4E0-E81B75866FA6}" type="presParOf" srcId="{6CA1D126-8C90-43A2-B598-3F70AA90C096}" destId="{197C1873-C45F-4AAA-8B9C-A1DE159C647E}" srcOrd="0" destOrd="0" presId="urn:microsoft.com/office/officeart/2005/8/layout/hList1"/>
    <dgm:cxn modelId="{475CE829-6C94-434B-A1AC-95D0448EEAA2}" type="presParOf" srcId="{6CA1D126-8C90-43A2-B598-3F70AA90C096}" destId="{CE96164D-EC06-4BE3-B6BC-1AC563DE6E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5B7575-FD70-40EB-B895-ACB3BA94AEAA}">
      <dsp:nvSpPr>
        <dsp:cNvPr id="0" name=""/>
        <dsp:cNvSpPr/>
      </dsp:nvSpPr>
      <dsp:spPr>
        <a:xfrm>
          <a:off x="2540" y="747015"/>
          <a:ext cx="2476500" cy="9706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chemeClr val="bg1"/>
              </a:solidFill>
              <a:latin typeface="Chivo ExtraBold" charset="0"/>
              <a:cs typeface="Chivo ExtraBold" charset="0"/>
            </a:rPr>
            <a:t>Time Poor </a:t>
          </a:r>
        </a:p>
      </dsp:txBody>
      <dsp:txXfrm>
        <a:off x="2540" y="747015"/>
        <a:ext cx="2476500" cy="970631"/>
      </dsp:txXfrm>
    </dsp:sp>
    <dsp:sp modelId="{93213BA9-7558-48B2-AA58-8F2DD244B373}">
      <dsp:nvSpPr>
        <dsp:cNvPr id="0" name=""/>
        <dsp:cNvSpPr/>
      </dsp:nvSpPr>
      <dsp:spPr>
        <a:xfrm>
          <a:off x="2540" y="1767935"/>
          <a:ext cx="2476500" cy="285342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68% of </a:t>
          </a:r>
          <a:r>
            <a:rPr lang="en-US" sz="1800" kern="1200" dirty="0"/>
            <a:t>full-time undergraduates were working during term time in 2025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87% of applicants expect to work during term time </a:t>
          </a:r>
          <a:endParaRPr lang="en-GB" sz="1800" kern="1200" dirty="0"/>
        </a:p>
      </dsp:txBody>
      <dsp:txXfrm>
        <a:off x="2540" y="1767935"/>
        <a:ext cx="2476500" cy="2853427"/>
      </dsp:txXfrm>
    </dsp:sp>
    <dsp:sp modelId="{2BF07FFB-F0BB-4055-B2EC-7688AE586E05}">
      <dsp:nvSpPr>
        <dsp:cNvPr id="0" name=""/>
        <dsp:cNvSpPr/>
      </dsp:nvSpPr>
      <dsp:spPr>
        <a:xfrm>
          <a:off x="2705094" y="755120"/>
          <a:ext cx="2476500" cy="9706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Chivo ExtraBold" charset="0"/>
              <a:cs typeface="Chivo ExtraBold" charset="0"/>
            </a:rPr>
            <a:t>Experience Driven </a:t>
          </a:r>
          <a:endParaRPr lang="en-GB" sz="2700" kern="1200" dirty="0"/>
        </a:p>
      </dsp:txBody>
      <dsp:txXfrm>
        <a:off x="2705094" y="755120"/>
        <a:ext cx="2476500" cy="970631"/>
      </dsp:txXfrm>
    </dsp:sp>
    <dsp:sp modelId="{424F9C55-60C6-4D54-B0DC-01752344430A}">
      <dsp:nvSpPr>
        <dsp:cNvPr id="0" name=""/>
        <dsp:cNvSpPr/>
      </dsp:nvSpPr>
      <dsp:spPr>
        <a:xfrm>
          <a:off x="2705094" y="1736176"/>
          <a:ext cx="2476500" cy="285342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49% say more opportunities to </a:t>
          </a:r>
          <a:r>
            <a:rPr lang="en-US" sz="1800" kern="1200" dirty="0" err="1"/>
            <a:t>socialise</a:t>
          </a:r>
          <a:r>
            <a:rPr lang="en-US" sz="1800" kern="1200" dirty="0"/>
            <a:t> and build connections would improve their university experience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63% of Students are looking for newer experiences when going out</a:t>
          </a:r>
        </a:p>
      </dsp:txBody>
      <dsp:txXfrm>
        <a:off x="2705094" y="1736176"/>
        <a:ext cx="2476500" cy="2853427"/>
      </dsp:txXfrm>
    </dsp:sp>
    <dsp:sp modelId="{197C1873-C45F-4AAA-8B9C-A1DE159C647E}">
      <dsp:nvSpPr>
        <dsp:cNvPr id="0" name=""/>
        <dsp:cNvSpPr/>
      </dsp:nvSpPr>
      <dsp:spPr>
        <a:xfrm>
          <a:off x="5365772" y="755120"/>
          <a:ext cx="2476500" cy="9706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Chivo ExtraBold" charset="0"/>
              <a:cs typeface="Chivo ExtraBold" charset="0"/>
            </a:rPr>
            <a:t>Seeking Connection </a:t>
          </a:r>
          <a:endParaRPr lang="en-GB" sz="2700" kern="1200" dirty="0"/>
        </a:p>
      </dsp:txBody>
      <dsp:txXfrm>
        <a:off x="5365772" y="755120"/>
        <a:ext cx="2476500" cy="970631"/>
      </dsp:txXfrm>
    </dsp:sp>
    <dsp:sp modelId="{CE96164D-EC06-4BE3-B6BC-1AC563DE6E23}">
      <dsp:nvSpPr>
        <dsp:cNvPr id="0" name=""/>
        <dsp:cNvSpPr/>
      </dsp:nvSpPr>
      <dsp:spPr>
        <a:xfrm>
          <a:off x="5369561" y="1731354"/>
          <a:ext cx="2476500" cy="285342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70% of students experience loneliness of isolation at university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45% of university applicants are worried they won't fit in at university</a:t>
          </a:r>
          <a:r>
            <a:rPr lang="en-GB" sz="2600" kern="1200" dirty="0"/>
            <a:t>.</a:t>
          </a:r>
        </a:p>
      </dsp:txBody>
      <dsp:txXfrm>
        <a:off x="5369561" y="1731354"/>
        <a:ext cx="2476500" cy="28534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8BE6D-9358-CB4B-9370-78D9D86DF61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2BB35-CAB2-C245-9329-11F8E2A83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907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1AB1B-DA20-9A61-CD28-84267EE379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718356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Welcome Back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BE953B-42BC-4D8A-6234-A1CAD9CAA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803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189B1-3B78-9A49-DB3F-2936C3851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800DC3-EC57-A04A-95AE-027FE00A8A7C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04B9A-D3A4-56D0-ACD3-5CD00CF69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956CC-A43E-F3D9-AEAC-F26E7A9F8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EEF291-F995-6A4A-B0AC-0572DA331A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48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C4716-9357-8897-2ABF-5F86FB5E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F53EA-DE5E-D77F-6738-CBB106F6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DF0EC-3BB7-0354-E17C-AFE8882B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07D27-65B5-C0E9-D095-C24D3C01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5080B-0B9B-6E18-F6C5-972D505D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8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C4716-9357-8897-2ABF-5F86FB5E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F53EA-DE5E-D77F-6738-CBB106F6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DF0EC-3BB7-0354-E17C-AFE8882B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07D27-65B5-C0E9-D095-C24D3C01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5080B-0B9B-6E18-F6C5-972D505D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75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F9D82-97A3-AD57-49E5-E3E5D26E8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73630"/>
            <a:ext cx="6042479" cy="328884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59BB05-EE22-DD56-EC34-501B0ECEB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205C1-A942-D917-972B-1AC0F555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1C0A6-6DF1-7E11-BC5C-276570A22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FE59A-86AB-CEC0-2022-C7397E78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9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0D4EC-CC2B-A791-7992-D1D8AFA60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6CB4C-DA1B-A61F-4469-5BAD10251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31440-ECA3-BE21-B4D3-3B4415CA8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0EE165-36A5-0356-FEB2-2B5EDF8DA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11E8A-CFB5-A942-276B-10053D150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8DC328-570B-75EF-6987-A3962D26D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74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BB3FB-158F-C93C-5A07-FA8EDB83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A7AF8-920E-B883-FED7-04806B242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A3052-E3EE-704F-C76F-733B09843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57B513-DD18-7AAA-998A-E025DBC44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648EFA-FBB6-2D17-22EB-D4D16C7077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909BCF-6B89-4154-1510-0E428595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059690-7E28-A40A-0402-D4322C844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FCB25B-08B2-692C-A9ED-679E175BF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038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DF4B9-BBC7-84D6-6F74-889B1579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EF4401-F300-CA52-9741-C5A950D38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EF757-AA88-A8BD-144E-2C0432B7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591C86-927D-8EB8-50EB-CE22596B5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33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15994C-07B4-7571-758A-5876BA8E6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7911BB-DC13-CF82-A314-1FCFEA992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7A072-3A72-95F6-7D11-BE50D11C4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04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5010F-7567-243C-54C6-D4CFB7A8B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251A6-F3DB-DAEA-AB85-8506C95A4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6BAF5B-D826-E0E1-32B5-0FA38C308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3942E-8022-D299-0BBF-070D89267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C629D3-C498-FFDE-C968-39C2FACB3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61A114-B9FC-115B-7A22-4A2052896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14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BCA82-D48F-509F-05EB-E2B56BE7B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539BCB-D026-58C6-5F06-9099140CA3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C038C-04BA-D1A8-D019-32463B8E4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C3716A-4CF0-D114-398A-1D7F3838F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F52BA6-56FD-6978-885B-FC07D9821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0CC1F-7826-B3D8-B039-AF0D969D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25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832B5-9E5E-73B3-05A5-8E5FC698C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509E02-73CE-86F6-A4DE-81324074B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CC2C8-0173-CC33-459C-48AD74F52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AD13C-0081-7331-3F50-05F85D628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7EC45-620E-E4BD-97E5-715220718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99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C04B6A7-DFCB-7D90-910E-DFACE96F0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18356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101C89F-94EB-6D9D-CD98-2BB5B9CA8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803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8F7F350-0B1B-BA84-ACE6-7CDDBF1070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800DC3-EC57-A04A-95AE-027FE00A8A7C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49359B5-0382-E0B4-B039-FF8E1985C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770CCC8-B3FB-9508-A741-CD7274105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EEF291-F995-6A4A-B0AC-0572DA331A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69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2E374F-345D-763F-19BA-250F0B7E7C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723795-25BA-9137-D1B9-8050CBE1C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4FB05-7AA3-327B-EEAF-6690E940E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DBBCD-BA05-815F-9592-C7A20B9BA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7ACC7-2037-6938-F431-73BF04035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32DD04D-38BA-CCB6-9AD1-A3057D69A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18356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1CA604-8809-CF67-566A-C64716F5A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803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3CD40DA-9BD0-D4C1-DD3C-C5F7387686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800DC3-EC57-A04A-95AE-027FE00A8A7C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76D8352-20F4-4B7B-078C-250771F78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49BE3DD-470D-0DB1-4C06-3BA7D8E61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EEF291-F995-6A4A-B0AC-0572DA331A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7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878AEBB-9DC6-C5E2-D2FE-E0CF87FA2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18356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4F8FD92-2C01-B306-B218-704F924BDD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803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7623A07-5825-CB9A-32EC-D8B37137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800DC3-EC57-A04A-95AE-027FE00A8A7C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6D9B0A1-68CE-FC26-7E1C-7201225EE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1633B48-502B-F7D8-B8DE-E25CA9B19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EEF291-F995-6A4A-B0AC-0572DA331A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35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D11BFB1-4BA2-3985-8CE0-A5355AB17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18356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249D649-4428-6816-419A-915379FA7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803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01B355B-1762-3C14-88DB-59EF3B75B7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800DC3-EC57-A04A-95AE-027FE00A8A7C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E98A4F2-C6A2-BAAC-8A0A-B6F90C474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EC68465-B4ED-212A-A752-51209185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EEF291-F995-6A4A-B0AC-0572DA331A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61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C4716-9357-8897-2ABF-5F86FB5E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F53EA-DE5E-D77F-6738-CBB106F6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DF0EC-3BB7-0354-E17C-AFE8882B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07D27-65B5-C0E9-D095-C24D3C01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5080B-0B9B-6E18-F6C5-972D505D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5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C4716-9357-8897-2ABF-5F86FB5E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F53EA-DE5E-D77F-6738-CBB106F6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DF0EC-3BB7-0354-E17C-AFE8882B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07D27-65B5-C0E9-D095-C24D3C01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5080B-0B9B-6E18-F6C5-972D505D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633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C4716-9357-8897-2ABF-5F86FB5E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F53EA-DE5E-D77F-6738-CBB106F6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DF0EC-3BB7-0354-E17C-AFE8882B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07D27-65B5-C0E9-D095-C24D3C01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5080B-0B9B-6E18-F6C5-972D505D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C4716-9357-8897-2ABF-5F86FB5E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F53EA-DE5E-D77F-6738-CBB106F6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DF0EC-3BB7-0354-E17C-AFE8882B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00DC3-EC57-A04A-95AE-027FE00A8A7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07D27-65B5-C0E9-D095-C24D3C01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5080B-0B9B-6E18-F6C5-972D505D5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F291-F995-6A4A-B0AC-0572DA331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7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00B9EA-960B-C3F5-05DE-8AF8DE955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99512-4EE2-0074-5D12-83BB2EFB7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BF613-516C-5B61-2463-87C57148E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017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4E800DC3-EC57-A04A-95AE-027FE00A8A7C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BAE36-36A3-32D6-B3D6-73F39D27F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FFA76-D4DE-DE5B-0BDB-16AD57533A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557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3EEF291-F995-6A4A-B0AC-0572DA331A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8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2" r:id="rId3"/>
    <p:sldLayoutId id="2147483661" r:id="rId4"/>
    <p:sldLayoutId id="2147483649" r:id="rId5"/>
    <p:sldLayoutId id="2147483665" r:id="rId6"/>
    <p:sldLayoutId id="2147483668" r:id="rId7"/>
    <p:sldLayoutId id="2147483667" r:id="rId8"/>
    <p:sldLayoutId id="2147483666" r:id="rId9"/>
    <p:sldLayoutId id="2147483664" r:id="rId10"/>
    <p:sldLayoutId id="214748365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hivo ExtraBold" pitchFamily="2" charset="77"/>
          <a:ea typeface="+mj-ea"/>
          <a:cs typeface="Chivo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9A647-29A6-6500-049C-70753385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824037"/>
            <a:ext cx="3932237" cy="1600200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accent3"/>
                </a:solidFill>
              </a:rPr>
              <a:t>Impact &amp; Income </a:t>
            </a:r>
          </a:p>
        </p:txBody>
      </p:sp>
      <p:pic>
        <p:nvPicPr>
          <p:cNvPr id="5" name="Picture Placeholder 4" descr="A collage of photos of people and a drink&#10;&#10;AI-generated content may be incorrect.">
            <a:extLst>
              <a:ext uri="{FF2B5EF4-FFF2-40B4-BE49-F238E27FC236}">
                <a16:creationId xmlns:a16="http://schemas.microsoft.com/office/drawing/2014/main" id="{FE4D586A-3956-CD40-BBAC-51501E5962E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649" b="649"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C633BD-1907-8E64-62A3-F73242BF8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1" y="3433764"/>
            <a:ext cx="3932237" cy="2048256"/>
          </a:xfrm>
        </p:spPr>
        <p:txBody>
          <a:bodyPr/>
          <a:lstStyle/>
          <a:p>
            <a:r>
              <a:rPr lang="en-US" sz="1800" b="1" dirty="0"/>
              <a:t>Why Commercial is Everyone’s Business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71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90B04-A512-14F4-A747-874628004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8220A-1130-E03C-F346-0E8EEF13E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617" y="2766218"/>
            <a:ext cx="10515600" cy="1325563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accent3"/>
                </a:solidFill>
              </a:rPr>
              <a:t>Thank you</a:t>
            </a:r>
            <a:br>
              <a:rPr lang="en-US" sz="5400" dirty="0">
                <a:solidFill>
                  <a:schemeClr val="accent3"/>
                </a:solidFill>
              </a:rPr>
            </a:br>
            <a:br>
              <a:rPr lang="en-US" sz="5400" dirty="0">
                <a:solidFill>
                  <a:schemeClr val="accent3"/>
                </a:solidFill>
              </a:rPr>
            </a:br>
            <a:r>
              <a:rPr lang="en-US" sz="5400" dirty="0">
                <a:solidFill>
                  <a:schemeClr val="accent3"/>
                </a:solidFill>
              </a:rPr>
              <a:t>Questions?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4AA18-6D42-0AD1-9565-FFF2E09A5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983" y="1690688"/>
            <a:ext cx="72961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GB" sz="1800" b="1" dirty="0">
              <a:solidFill>
                <a:schemeClr val="accent4"/>
              </a:solidFill>
            </a:endParaRP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3441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3F6E5-210B-9DDD-0341-974955900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873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The Changing Student Reality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5A35C-A395-43A7-7AFD-B14CFFA5C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7305289-6CD3-5AA9-C168-BA40E531CF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5126555"/>
              </p:ext>
            </p:extLst>
          </p:nvPr>
        </p:nvGraphicFramePr>
        <p:xfrm>
          <a:off x="577850" y="9355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8515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351B817-7DC8-2564-6C90-0256678E7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Transactions vs Experiences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3B1700-134A-A78D-AA45-A137C59B7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6169"/>
            <a:ext cx="80899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3"/>
                </a:solidFill>
              </a:rPr>
              <a:t>The Traditional View: </a:t>
            </a:r>
          </a:p>
          <a:p>
            <a:r>
              <a:rPr lang="en-US" sz="2600" dirty="0"/>
              <a:t>Commercial are the team that runs bars, shops, cafés and events, and their job is to sell cheap pints and make money. </a:t>
            </a:r>
          </a:p>
          <a:p>
            <a:pPr marL="0" indent="0">
              <a:buNone/>
            </a:pPr>
            <a:endParaRPr lang="en-US" sz="2600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3"/>
                </a:solidFill>
              </a:rPr>
              <a:t>The Bigger Picture: </a:t>
            </a:r>
          </a:p>
          <a:p>
            <a:pPr marL="0" indent="0">
              <a:buNone/>
            </a:pPr>
            <a:r>
              <a:rPr lang="en-GB" sz="2600" dirty="0"/>
              <a:t>Commercial teams create far more than income.</a:t>
            </a:r>
          </a:p>
          <a:p>
            <a:r>
              <a:rPr lang="en-GB" sz="2600" dirty="0"/>
              <a:t>They create footfall, energy, community and belonging.</a:t>
            </a:r>
          </a:p>
          <a:p>
            <a:r>
              <a:rPr lang="en-GB" sz="2600" dirty="0"/>
              <a:t>They provide student jobs, skills and opportunities.</a:t>
            </a:r>
          </a:p>
          <a:p>
            <a:r>
              <a:rPr lang="en-GB" sz="2600" dirty="0"/>
              <a:t>They create social connection, experiences and memories.</a:t>
            </a:r>
          </a:p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552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C858C-DF2E-A695-6303-194AF76B1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5DBF5-6F35-13D8-0484-23E2A632C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Why Busy Commercial Outlets Matter?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9A460-C16B-16D4-CC01-F6C013EB8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296150" cy="4351338"/>
          </a:xfrm>
        </p:spPr>
        <p:txBody>
          <a:bodyPr>
            <a:normAutofit fontScale="62500" lnSpcReduction="20000"/>
          </a:bodyPr>
          <a:lstStyle/>
          <a:p>
            <a:pPr marL="457200" lvl="1" indent="0">
              <a:buNone/>
            </a:pPr>
            <a:endParaRPr lang="en-US" sz="1600" dirty="0">
              <a:solidFill>
                <a:srgbClr val="FF87C8"/>
              </a:solidFill>
            </a:endParaRPr>
          </a:p>
          <a:p>
            <a:r>
              <a:rPr lang="en-GB" b="1" dirty="0">
                <a:solidFill>
                  <a:srgbClr val="FF87C8"/>
                </a:solidFill>
              </a:rPr>
              <a:t>Busy feels Better</a:t>
            </a:r>
            <a:br>
              <a:rPr lang="en-GB" dirty="0"/>
            </a:br>
            <a:r>
              <a:rPr lang="en-GB" dirty="0"/>
              <a:t>Busy cafés, bars and venues create energy, atmosphere and a sense that something is happening on campus.</a:t>
            </a:r>
          </a:p>
          <a:p>
            <a:r>
              <a:rPr lang="en-GB" b="1" dirty="0">
                <a:solidFill>
                  <a:srgbClr val="FF87C8"/>
                </a:solidFill>
              </a:rPr>
              <a:t>They create belonging</a:t>
            </a:r>
            <a:br>
              <a:rPr lang="en-GB" dirty="0"/>
            </a:br>
            <a:r>
              <a:rPr lang="en-GB" dirty="0"/>
              <a:t>They give students places to meet, connect, relax and find their community particularly important for students still finding their feet.</a:t>
            </a:r>
          </a:p>
          <a:p>
            <a:r>
              <a:rPr lang="en-GB" b="1" dirty="0">
                <a:solidFill>
                  <a:srgbClr val="FF87C8"/>
                </a:solidFill>
              </a:rPr>
              <a:t>Campus as a destination</a:t>
            </a:r>
            <a:br>
              <a:rPr lang="en-GB" dirty="0"/>
            </a:br>
            <a:r>
              <a:rPr lang="en-GB" dirty="0"/>
              <a:t>Great outlets give students a reason to stay on campus, rather than simply attend lectures and leave.</a:t>
            </a:r>
          </a:p>
          <a:p>
            <a:r>
              <a:rPr lang="en-GB" b="1" dirty="0">
                <a:solidFill>
                  <a:srgbClr val="FF87C8"/>
                </a:solidFill>
              </a:rPr>
              <a:t>They create memories to last a lifetime</a:t>
            </a:r>
            <a:br>
              <a:rPr lang="en-GB" dirty="0"/>
            </a:br>
            <a:r>
              <a:rPr lang="en-GB" dirty="0"/>
              <a:t>The coffee after a lecture. The society social. The big night out. The end-of-year celebration.</a:t>
            </a:r>
            <a:br>
              <a:rPr lang="en-GB" dirty="0"/>
            </a:br>
            <a:r>
              <a:rPr lang="en-GB" dirty="0"/>
              <a:t>These are the moments students remember.</a:t>
            </a:r>
          </a:p>
          <a:p>
            <a:r>
              <a:rPr lang="en-GB" b="1" dirty="0">
                <a:solidFill>
                  <a:srgbClr val="FF87C8"/>
                </a:solidFill>
              </a:rPr>
              <a:t>Commercial Success funds better experiences</a:t>
            </a:r>
            <a:br>
              <a:rPr lang="en-GB" dirty="0"/>
            </a:br>
            <a:r>
              <a:rPr lang="en-GB" dirty="0"/>
              <a:t>More footfall → more income → more investment → better spaces, events, services and opportunities for students.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9540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17AC3-8B32-2E67-9D58-7265FCC51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5671C-8940-0A2B-CC44-9BD821427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Commercial is everyone’s </a:t>
            </a:r>
            <a:br>
              <a:rPr lang="en-US" dirty="0">
                <a:solidFill>
                  <a:schemeClr val="accent3"/>
                </a:solidFill>
              </a:rPr>
            </a:br>
            <a:r>
              <a:rPr lang="en-US" dirty="0">
                <a:solidFill>
                  <a:schemeClr val="accent3"/>
                </a:solidFill>
              </a:rPr>
              <a:t>business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9242B-220C-2C02-AB34-C53B3DB45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296150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1600" dirty="0">
              <a:solidFill>
                <a:srgbClr val="FF87C8"/>
              </a:solidFill>
            </a:endParaRPr>
          </a:p>
          <a:p>
            <a:r>
              <a:rPr lang="en-GB" sz="1800" dirty="0"/>
              <a:t>Who’s making the decisions on your commercial?</a:t>
            </a:r>
          </a:p>
          <a:p>
            <a:r>
              <a:rPr lang="en-GB" sz="1800" dirty="0"/>
              <a:t>Promote your own first</a:t>
            </a:r>
          </a:p>
          <a:p>
            <a:r>
              <a:rPr lang="en-GB" sz="1800" dirty="0"/>
              <a:t>Own Welcome together</a:t>
            </a:r>
          </a:p>
          <a:p>
            <a:r>
              <a:rPr lang="en-GB" sz="1800" dirty="0"/>
              <a:t>Spend Money with yourselves</a:t>
            </a:r>
          </a:p>
          <a:p>
            <a:r>
              <a:rPr lang="en-GB" sz="1800" dirty="0"/>
              <a:t>Create Reasons to visit</a:t>
            </a:r>
          </a:p>
          <a:p>
            <a:r>
              <a:rPr lang="en-GB" sz="1800" dirty="0"/>
              <a:t>Don’t compete with yourselves</a:t>
            </a:r>
          </a:p>
          <a:p>
            <a:r>
              <a:rPr lang="en-GB" sz="1800" dirty="0"/>
              <a:t>Tell commercials impact story. 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99929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615FF-517A-B0B4-EF98-9637C96B6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0AACA-53E8-D83E-B64C-A6212AEAA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746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One </a:t>
            </a:r>
            <a:r>
              <a:rPr lang="en-US" dirty="0" err="1">
                <a:solidFill>
                  <a:schemeClr val="accent4"/>
                </a:solidFill>
              </a:rPr>
              <a:t>Organisation</a:t>
            </a:r>
            <a:r>
              <a:rPr lang="en-US" dirty="0">
                <a:solidFill>
                  <a:schemeClr val="accent4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E1C80-AD56-BC01-700C-FA911687D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431925"/>
            <a:ext cx="8153400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1600" b="1" dirty="0"/>
              <a:t>Things to look at to ensure all members of the </a:t>
            </a:r>
            <a:r>
              <a:rPr lang="en-US" sz="1600" b="1" dirty="0" err="1"/>
              <a:t>organisation</a:t>
            </a:r>
            <a:r>
              <a:rPr lang="en-US" sz="1600" b="1" dirty="0"/>
              <a:t> are working to deliver a shared goal</a:t>
            </a:r>
          </a:p>
          <a:p>
            <a:pPr marL="457200" lvl="1" indent="0">
              <a:buNone/>
            </a:pPr>
            <a:endParaRPr lang="en-US" sz="1600" b="1" dirty="0">
              <a:solidFill>
                <a:schemeClr val="accent3"/>
              </a:solidFill>
            </a:endParaRPr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accent3"/>
                </a:solidFill>
              </a:rPr>
              <a:t>Seating plans: </a:t>
            </a:r>
            <a:r>
              <a:rPr lang="en-US" sz="1600" dirty="0"/>
              <a:t>Integrate your teams.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accent3"/>
                </a:solidFill>
              </a:rPr>
              <a:t>Big Events: </a:t>
            </a:r>
            <a:r>
              <a:rPr lang="en-US" sz="1600" dirty="0"/>
              <a:t>Show up for each other.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accent3"/>
                </a:solidFill>
              </a:rPr>
              <a:t>Start to Finish: </a:t>
            </a:r>
            <a:r>
              <a:rPr lang="en-US" sz="1600" dirty="0"/>
              <a:t>Plan together, not alongside each other, from the beginning.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accent3"/>
                </a:solidFill>
              </a:rPr>
              <a:t>Sharing is Caring: </a:t>
            </a:r>
            <a:r>
              <a:rPr lang="en-US" sz="1600" dirty="0"/>
              <a:t>Make sure you are sharing Skills, not just resources. 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r>
              <a:rPr lang="en-US" sz="1600" b="1" dirty="0">
                <a:solidFill>
                  <a:schemeClr val="accent3"/>
                </a:solidFill>
              </a:rPr>
              <a:t>Everyone's a Winner: </a:t>
            </a:r>
            <a:r>
              <a:rPr lang="en-US" sz="1600" dirty="0"/>
              <a:t>Shared goals = Shared Celebration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b="1" dirty="0">
              <a:solidFill>
                <a:schemeClr val="accent3"/>
              </a:solidFill>
            </a:endParaRP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3716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F688A-282F-2793-1D48-C7FAE835E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1C554-5164-9702-7C06-914AE7D41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What’s Going on at Woody’s…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6E76F-8A85-E345-F10C-9FAFB6060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50250" cy="4351338"/>
          </a:xfrm>
        </p:spPr>
        <p:txBody>
          <a:bodyPr>
            <a:normAutofit fontScale="77500" lnSpcReduction="20000"/>
          </a:bodyPr>
          <a:lstStyle/>
          <a:p>
            <a:pPr lvl="1"/>
            <a:endParaRPr lang="en-US" dirty="0"/>
          </a:p>
          <a:p>
            <a:pPr marL="0" indent="0">
              <a:buNone/>
            </a:pPr>
            <a:r>
              <a:rPr lang="en-GB" sz="2300" b="1" dirty="0"/>
              <a:t>Profit isn’t the only measure of success</a:t>
            </a:r>
          </a:p>
          <a:p>
            <a:r>
              <a:rPr lang="en-GB" sz="2300" dirty="0"/>
              <a:t>There’s a difference between an </a:t>
            </a:r>
            <a:r>
              <a:rPr lang="en-GB" sz="2300" b="1" dirty="0"/>
              <a:t>unprofitable outlet</a:t>
            </a:r>
            <a:r>
              <a:rPr lang="en-GB" sz="2300" dirty="0"/>
              <a:t> and an </a:t>
            </a:r>
            <a:r>
              <a:rPr lang="en-GB" sz="2300" b="1" dirty="0"/>
              <a:t>unsustainable commercial operation</a:t>
            </a:r>
            <a:r>
              <a:rPr lang="en-GB" sz="2300" dirty="0"/>
              <a:t>.</a:t>
            </a:r>
          </a:p>
          <a:p>
            <a:r>
              <a:rPr lang="en-GB" sz="2300" dirty="0"/>
              <a:t>If your overall commercial portfolio generates a sustainable surplus, you can choose where you </a:t>
            </a:r>
            <a:r>
              <a:rPr lang="en-GB" sz="2300" b="1" dirty="0"/>
              <a:t>make money</a:t>
            </a:r>
            <a:r>
              <a:rPr lang="en-GB" sz="2300" dirty="0"/>
              <a:t> and where you </a:t>
            </a:r>
            <a:r>
              <a:rPr lang="en-GB" sz="2300" b="1" dirty="0"/>
              <a:t>create value</a:t>
            </a:r>
            <a:r>
              <a:rPr lang="en-GB" sz="2300" dirty="0"/>
              <a:t>.</a:t>
            </a:r>
          </a:p>
          <a:p>
            <a:r>
              <a:rPr lang="en-GB" sz="2300" dirty="0"/>
              <a:t>One successful outlet can support another that students genuinely value, even if it couldn’t operate profitably on its own.</a:t>
            </a:r>
          </a:p>
          <a:p>
            <a:r>
              <a:rPr lang="en-GB" sz="2300" dirty="0"/>
              <a:t>An external operator might ask:</a:t>
            </a:r>
            <a:br>
              <a:rPr lang="en-GB" sz="2300" dirty="0"/>
            </a:br>
            <a:r>
              <a:rPr lang="en-GB" sz="2300" b="1" dirty="0"/>
              <a:t>“does it make enough money to stay open?”</a:t>
            </a:r>
            <a:endParaRPr lang="en-GB" sz="2300" dirty="0"/>
          </a:p>
          <a:p>
            <a:r>
              <a:rPr lang="en-GB" sz="2300" dirty="0"/>
              <a:t>A students’ union can ask:</a:t>
            </a:r>
            <a:br>
              <a:rPr lang="en-GB" sz="2300" dirty="0"/>
            </a:br>
            <a:r>
              <a:rPr lang="en-GB" sz="2300" b="1" dirty="0"/>
              <a:t>“what does it contribute to the student experience?”</a:t>
            </a:r>
            <a:endParaRPr lang="en-GB" sz="2300" dirty="0"/>
          </a:p>
          <a:p>
            <a:r>
              <a:rPr lang="en-GB" sz="2300" dirty="0"/>
              <a:t>If your commercial operation is sustainable and isn’t draining wider SU finances, </a:t>
            </a:r>
            <a:r>
              <a:rPr lang="en-GB" sz="2300" b="1" dirty="0"/>
              <a:t>success can be measured by more than profit alone.</a:t>
            </a:r>
            <a:endParaRPr lang="en-GB" sz="2300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840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C2096-BF64-B6BF-AD76-D671EEB65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1FC7D-3EA1-1BFB-8593-95C4203B2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The point of difference is the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239A5-9FC0-A64B-D9F0-5CB4722C9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296150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1600" dirty="0">
              <a:solidFill>
                <a:srgbClr val="FF87C8"/>
              </a:solidFill>
            </a:endParaRPr>
          </a:p>
          <a:p>
            <a:r>
              <a:rPr lang="en-GB" sz="1800" dirty="0"/>
              <a:t>“No one does vibes like an SU commercial team” sounds light-hearted, but it's a serious strategic point.</a:t>
            </a:r>
          </a:p>
          <a:p>
            <a:r>
              <a:rPr lang="en-GB" sz="1800" dirty="0"/>
              <a:t>Your competitive advantage isn't necessarily that you can sell a coffee cheaper or run a bar more efficiently than a multinational operator. It's that you understand your students, employ your students and create spaces that feel like they belong to students.</a:t>
            </a:r>
          </a:p>
          <a:p>
            <a:r>
              <a:rPr lang="en-GB" sz="1800" dirty="0"/>
              <a:t>That's difficult to put on a P&amp;L but incredibly difficult for someone else to replicate.</a:t>
            </a:r>
          </a:p>
          <a:p>
            <a:r>
              <a:rPr lang="en-US" sz="1800" dirty="0"/>
              <a:t>University delivered commercial, isn’t the same as Union operated. </a:t>
            </a:r>
          </a:p>
          <a:p>
            <a:endParaRPr lang="en-GB" sz="18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8092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7ADD5-6136-71BC-5BE9-F02D07502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C107A-7A88-592B-94F7-082E14A27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Shared goals &amp; Values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D36BE-7993-CCDE-032A-AECD62B9E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2961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</a:rPr>
              <a:t>Commercial teams should live and breathe the same values as the rest of the SU, but they carry a different responsibility.</a:t>
            </a:r>
          </a:p>
          <a:p>
            <a:pPr marL="0" indent="0">
              <a:buNone/>
            </a:pPr>
            <a:endParaRPr lang="en-GB" sz="1800" b="1" dirty="0">
              <a:solidFill>
                <a:schemeClr val="accent4"/>
              </a:solidFill>
            </a:endParaRPr>
          </a:p>
          <a:p>
            <a:pPr lvl="1"/>
            <a:r>
              <a:rPr lang="en-US" sz="1600" dirty="0"/>
              <a:t>They need to be commercially disciplined because sustainable income matters.</a:t>
            </a:r>
          </a:p>
          <a:p>
            <a:pPr lvl="1"/>
            <a:r>
              <a:rPr lang="en-US" sz="1600" dirty="0"/>
              <a:t>But if the </a:t>
            </a:r>
            <a:r>
              <a:rPr lang="en-US" sz="1600" dirty="0" err="1"/>
              <a:t>organisation</a:t>
            </a:r>
            <a:r>
              <a:rPr lang="en-US" sz="1600" dirty="0"/>
              <a:t> only judges them on the bottom line, it misses a huge part of their value.</a:t>
            </a:r>
          </a:p>
          <a:p>
            <a:pPr lvl="1"/>
            <a:r>
              <a:rPr lang="en-US" sz="1600" dirty="0"/>
              <a:t>And equally, if the rest of the </a:t>
            </a:r>
            <a:r>
              <a:rPr lang="en-US" sz="1600" dirty="0" err="1"/>
              <a:t>organisation</a:t>
            </a:r>
            <a:r>
              <a:rPr lang="en-US" sz="1600" dirty="0"/>
              <a:t> treats commercial success as “their problem”, it misses the point.</a:t>
            </a:r>
          </a:p>
          <a:p>
            <a:pPr lvl="1"/>
            <a:r>
              <a:rPr lang="en-US" sz="1600" dirty="0"/>
              <a:t>Use their contacts and skills to support your wider work.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58880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SU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EB0A19"/>
      </a:accent1>
      <a:accent2>
        <a:srgbClr val="FF87C8"/>
      </a:accent2>
      <a:accent3>
        <a:srgbClr val="056DFF"/>
      </a:accent3>
      <a:accent4>
        <a:srgbClr val="A738FA"/>
      </a:accent4>
      <a:accent5>
        <a:srgbClr val="F9BE0A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AC266BC053A24F86A1CF036A836D47" ma:contentTypeVersion="10" ma:contentTypeDescription="Create a new document." ma:contentTypeScope="" ma:versionID="f70df2909e6624218d7607b6d547cd8e">
  <xsd:schema xmlns:xsd="http://www.w3.org/2001/XMLSchema" xmlns:xs="http://www.w3.org/2001/XMLSchema" xmlns:p="http://schemas.microsoft.com/office/2006/metadata/properties" xmlns:ns2="782481fa-9598-4243-9e7b-6b2af4becdd7" xmlns:ns3="90a3a2e8-09e8-47ac-b69e-aa7f392d8655" targetNamespace="http://schemas.microsoft.com/office/2006/metadata/properties" ma:root="true" ma:fieldsID="1f8e83f1d0d1e66cfada9ef1d57b5da8" ns2:_="" ns3:_="">
    <xsd:import namespace="782481fa-9598-4243-9e7b-6b2af4becdd7"/>
    <xsd:import namespace="90a3a2e8-09e8-47ac-b69e-aa7f392d86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481fa-9598-4243-9e7b-6b2af4becd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e5d04c-3736-4b3d-a845-6451ea46cb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3a2e8-09e8-47ac-b69e-aa7f392d865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76babdf-29f6-4670-bb03-4f56acb4556b}" ma:internalName="TaxCatchAll" ma:showField="CatchAllData" ma:web="90a3a2e8-09e8-47ac-b69e-aa7f392d86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2481fa-9598-4243-9e7b-6b2af4becdd7">
      <Terms xmlns="http://schemas.microsoft.com/office/infopath/2007/PartnerControls"/>
    </lcf76f155ced4ddcb4097134ff3c332f>
    <TaxCatchAll xmlns="90a3a2e8-09e8-47ac-b69e-aa7f392d8655" xsi:nil="true"/>
  </documentManagement>
</p:properties>
</file>

<file path=customXml/itemProps1.xml><?xml version="1.0" encoding="utf-8"?>
<ds:datastoreItem xmlns:ds="http://schemas.openxmlformats.org/officeDocument/2006/customXml" ds:itemID="{7EA12B21-854C-4752-8E2B-C6949D17DF79}"/>
</file>

<file path=customXml/itemProps2.xml><?xml version="1.0" encoding="utf-8"?>
<ds:datastoreItem xmlns:ds="http://schemas.openxmlformats.org/officeDocument/2006/customXml" ds:itemID="{311A597E-7746-488A-BD45-505052E156DC}"/>
</file>

<file path=customXml/itemProps3.xml><?xml version="1.0" encoding="utf-8"?>
<ds:datastoreItem xmlns:ds="http://schemas.openxmlformats.org/officeDocument/2006/customXml" ds:itemID="{63E44732-5A86-4F3E-90D2-DE9F32C0A2F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</TotalTime>
  <Words>746</Words>
  <Application>Microsoft Office PowerPoint</Application>
  <PresentationFormat>Widescreen</PresentationFormat>
  <Paragraphs>77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Chivo ExtraBold</vt:lpstr>
      <vt:lpstr>Arial</vt:lpstr>
      <vt:lpstr>Poppins</vt:lpstr>
      <vt:lpstr>Aptos</vt:lpstr>
      <vt:lpstr>Office Theme</vt:lpstr>
      <vt:lpstr>Impact &amp; Income </vt:lpstr>
      <vt:lpstr>The Changing Student Reality</vt:lpstr>
      <vt:lpstr>Transactions vs Experiences</vt:lpstr>
      <vt:lpstr>Why Busy Commercial Outlets Matter?  </vt:lpstr>
      <vt:lpstr>Commercial is everyone’s  business  </vt:lpstr>
      <vt:lpstr>One Organisation </vt:lpstr>
      <vt:lpstr>What’s Going on at Woody’s…</vt:lpstr>
      <vt:lpstr>The point of difference is the experience</vt:lpstr>
      <vt:lpstr>Shared goals &amp; Values </vt:lpstr>
      <vt:lpstr>Thank you 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Anthony Thornley</dc:creator>
  <cp:lastModifiedBy>Brad Owen</cp:lastModifiedBy>
  <cp:revision>18</cp:revision>
  <dcterms:created xsi:type="dcterms:W3CDTF">2025-08-01T11:05:19Z</dcterms:created>
  <dcterms:modified xsi:type="dcterms:W3CDTF">2026-08-20T06:23:01Z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0x010100CBAC266BC053A24F86A1CF036A836D47</vt:lpwstr>
  </property>
</Properties>
</file>