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rawing2.xml" ContentType="application/vnd.ms-office.drawingml.diagramDrawing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comments/comment1.xml" ContentType="application/vnd.openxmlformats-officedocument.presentationml.comments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89" r:id="rId2"/>
    <p:sldId id="338" r:id="rId3"/>
    <p:sldId id="335" r:id="rId4"/>
    <p:sldId id="285" r:id="rId5"/>
    <p:sldId id="286" r:id="rId6"/>
    <p:sldId id="337" r:id="rId7"/>
    <p:sldId id="257" r:id="rId8"/>
    <p:sldId id="327" r:id="rId9"/>
    <p:sldId id="328" r:id="rId10"/>
    <p:sldId id="296" r:id="rId11"/>
    <p:sldId id="326" r:id="rId12"/>
    <p:sldId id="287" r:id="rId13"/>
    <p:sldId id="316" r:id="rId14"/>
    <p:sldId id="317" r:id="rId15"/>
    <p:sldId id="319" r:id="rId16"/>
    <p:sldId id="318" r:id="rId17"/>
    <p:sldId id="288" r:id="rId18"/>
    <p:sldId id="293" r:id="rId19"/>
    <p:sldId id="331" r:id="rId20"/>
    <p:sldId id="297" r:id="rId21"/>
    <p:sldId id="300" r:id="rId22"/>
    <p:sldId id="340" r:id="rId23"/>
    <p:sldId id="264" r:id="rId24"/>
    <p:sldId id="32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87" d="100"/>
          <a:sy n="87" d="100"/>
        </p:scale>
        <p:origin x="189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6-05-20T14:30:40.803" idx="2">
    <p:pos x="11742" y="1389"/>
    <p:text>edit and replace image</p:text>
    <p:extLst>
      <p:ext uri="{C676402C-5697-4E1C-873F-D02D1690AC5C}">
        <p15:threadingInfo xmlns:p15="http://schemas.microsoft.com/office/powerpoint/2012/main" timeZoneBias="-6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83D7DB-517C-41B3-8DA4-174E95C52C41}" type="doc">
      <dgm:prSet loTypeId="urn:microsoft.com/office/officeart/2005/8/layout/cycle7" loCatId="cycle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000ADA78-3C70-4AC0-AFBC-160A3E0A8CA7}">
      <dgm:prSet phldrT="[Text]"/>
      <dgm:spPr>
        <a:solidFill>
          <a:schemeClr val="accent6"/>
        </a:solidFill>
      </dgm:spPr>
      <dgm:t>
        <a:bodyPr/>
        <a:lstStyle/>
        <a:p>
          <a:r>
            <a:rPr lang="en-GB" b="1" dirty="0"/>
            <a:t>A</a:t>
          </a:r>
          <a:r>
            <a:rPr lang="en-GB" dirty="0"/>
            <a:t>ffect (feelings)</a:t>
          </a:r>
          <a:endParaRPr lang="en-US" dirty="0"/>
        </a:p>
      </dgm:t>
    </dgm:pt>
    <dgm:pt modelId="{F4B7A6DE-CE2C-4197-A6FB-FD0680A81B09}" type="parTrans" cxnId="{D7ECB2BA-3486-43E8-AAE7-8AD864EE7068}">
      <dgm:prSet/>
      <dgm:spPr/>
      <dgm:t>
        <a:bodyPr/>
        <a:lstStyle/>
        <a:p>
          <a:endParaRPr lang="en-US"/>
        </a:p>
      </dgm:t>
    </dgm:pt>
    <dgm:pt modelId="{A47EC166-F38B-45F9-AD4B-33CAC9CD1265}" type="sibTrans" cxnId="{D7ECB2BA-3486-43E8-AAE7-8AD864EE7068}">
      <dgm:prSet/>
      <dgm:spPr>
        <a:solidFill>
          <a:schemeClr val="accent6"/>
        </a:solidFill>
      </dgm:spPr>
      <dgm:t>
        <a:bodyPr/>
        <a:lstStyle/>
        <a:p>
          <a:endParaRPr lang="en-US"/>
        </a:p>
      </dgm:t>
    </dgm:pt>
    <dgm:pt modelId="{53DE66EC-DD5C-420F-A5D9-0D2823FFA1FD}">
      <dgm:prSet phldrT="[Text]"/>
      <dgm:spPr/>
      <dgm:t>
        <a:bodyPr/>
        <a:lstStyle/>
        <a:p>
          <a:r>
            <a:rPr lang="en-GB" b="1" dirty="0"/>
            <a:t>C</a:t>
          </a:r>
          <a:r>
            <a:rPr lang="en-GB" dirty="0"/>
            <a:t>ognition (thoughts)</a:t>
          </a:r>
          <a:endParaRPr lang="en-US" dirty="0"/>
        </a:p>
      </dgm:t>
    </dgm:pt>
    <dgm:pt modelId="{62CB6E07-0084-4DDC-87F6-2828B35794C8}" type="parTrans" cxnId="{6215D32B-D830-4AA7-9E75-1D5C9181B5D9}">
      <dgm:prSet/>
      <dgm:spPr/>
      <dgm:t>
        <a:bodyPr/>
        <a:lstStyle/>
        <a:p>
          <a:endParaRPr lang="en-US"/>
        </a:p>
      </dgm:t>
    </dgm:pt>
    <dgm:pt modelId="{CFFC34B1-A88C-4792-9192-466033FD31DA}" type="sibTrans" cxnId="{6215D32B-D830-4AA7-9E75-1D5C9181B5D9}">
      <dgm:prSet/>
      <dgm:spPr/>
      <dgm:t>
        <a:bodyPr/>
        <a:lstStyle/>
        <a:p>
          <a:endParaRPr lang="en-US"/>
        </a:p>
      </dgm:t>
    </dgm:pt>
    <dgm:pt modelId="{B9973E90-2424-4E59-85C8-812A793E3772}">
      <dgm:prSet phldrT="[Text]"/>
      <dgm:spPr>
        <a:solidFill>
          <a:schemeClr val="accent1"/>
        </a:solidFill>
      </dgm:spPr>
      <dgm:t>
        <a:bodyPr/>
        <a:lstStyle/>
        <a:p>
          <a:r>
            <a:rPr lang="en-GB" b="1" dirty="0"/>
            <a:t>B</a:t>
          </a:r>
          <a:r>
            <a:rPr lang="en-GB" dirty="0"/>
            <a:t>ehaviour (actions)</a:t>
          </a:r>
          <a:endParaRPr lang="en-US" dirty="0"/>
        </a:p>
      </dgm:t>
    </dgm:pt>
    <dgm:pt modelId="{B0F08EEB-F144-40F8-BB8A-8B33B37BCD0D}" type="parTrans" cxnId="{3E9B5E68-6B71-44C4-B1A3-8DF1644B16CE}">
      <dgm:prSet/>
      <dgm:spPr/>
      <dgm:t>
        <a:bodyPr/>
        <a:lstStyle/>
        <a:p>
          <a:endParaRPr lang="en-US"/>
        </a:p>
      </dgm:t>
    </dgm:pt>
    <dgm:pt modelId="{3E646543-4883-483D-BF73-05BB48BF36C0}" type="sibTrans" cxnId="{3E9B5E68-6B71-44C4-B1A3-8DF1644B16CE}">
      <dgm:prSet/>
      <dgm:spPr/>
      <dgm:t>
        <a:bodyPr/>
        <a:lstStyle/>
        <a:p>
          <a:endParaRPr lang="en-US"/>
        </a:p>
      </dgm:t>
    </dgm:pt>
    <dgm:pt modelId="{C69441AF-5A47-48B5-9C32-5658F65FD4E9}" type="pres">
      <dgm:prSet presAssocID="{6A83D7DB-517C-41B3-8DA4-174E95C52C41}" presName="Name0" presStyleCnt="0">
        <dgm:presLayoutVars>
          <dgm:dir/>
          <dgm:resizeHandles val="exact"/>
        </dgm:presLayoutVars>
      </dgm:prSet>
      <dgm:spPr/>
    </dgm:pt>
    <dgm:pt modelId="{82FCCFA3-F431-4274-B5F9-B670D59915E3}" type="pres">
      <dgm:prSet presAssocID="{000ADA78-3C70-4AC0-AFBC-160A3E0A8CA7}" presName="node" presStyleLbl="node1" presStyleIdx="0" presStyleCnt="3">
        <dgm:presLayoutVars>
          <dgm:bulletEnabled val="1"/>
        </dgm:presLayoutVars>
      </dgm:prSet>
      <dgm:spPr/>
    </dgm:pt>
    <dgm:pt modelId="{E9AC478B-883B-460C-B2C9-2072DECA2B6D}" type="pres">
      <dgm:prSet presAssocID="{A47EC166-F38B-45F9-AD4B-33CAC9CD1265}" presName="sibTrans" presStyleLbl="sibTrans2D1" presStyleIdx="0" presStyleCnt="3"/>
      <dgm:spPr/>
    </dgm:pt>
    <dgm:pt modelId="{D77AD801-CD65-4A14-B23B-D738F1FAEBFE}" type="pres">
      <dgm:prSet presAssocID="{A47EC166-F38B-45F9-AD4B-33CAC9CD1265}" presName="connectorText" presStyleLbl="sibTrans2D1" presStyleIdx="0" presStyleCnt="3"/>
      <dgm:spPr/>
    </dgm:pt>
    <dgm:pt modelId="{9190CB11-2DAA-40B7-817C-4238280612AB}" type="pres">
      <dgm:prSet presAssocID="{53DE66EC-DD5C-420F-A5D9-0D2823FFA1FD}" presName="node" presStyleLbl="node1" presStyleIdx="1" presStyleCnt="3">
        <dgm:presLayoutVars>
          <dgm:bulletEnabled val="1"/>
        </dgm:presLayoutVars>
      </dgm:prSet>
      <dgm:spPr/>
    </dgm:pt>
    <dgm:pt modelId="{B6EDE10C-43D2-465B-A4F1-CA3C5A606FDD}" type="pres">
      <dgm:prSet presAssocID="{CFFC34B1-A88C-4792-9192-466033FD31DA}" presName="sibTrans" presStyleLbl="sibTrans2D1" presStyleIdx="1" presStyleCnt="3"/>
      <dgm:spPr/>
    </dgm:pt>
    <dgm:pt modelId="{9DB38128-B9E1-4FAB-99DD-C6478DCE9E3B}" type="pres">
      <dgm:prSet presAssocID="{CFFC34B1-A88C-4792-9192-466033FD31DA}" presName="connectorText" presStyleLbl="sibTrans2D1" presStyleIdx="1" presStyleCnt="3"/>
      <dgm:spPr/>
    </dgm:pt>
    <dgm:pt modelId="{63B7EBF9-15B1-48BD-AF52-9AE794CDDD6A}" type="pres">
      <dgm:prSet presAssocID="{B9973E90-2424-4E59-85C8-812A793E3772}" presName="node" presStyleLbl="node1" presStyleIdx="2" presStyleCnt="3">
        <dgm:presLayoutVars>
          <dgm:bulletEnabled val="1"/>
        </dgm:presLayoutVars>
      </dgm:prSet>
      <dgm:spPr/>
    </dgm:pt>
    <dgm:pt modelId="{26A4A10F-417C-4B5D-A266-35907D558B7E}" type="pres">
      <dgm:prSet presAssocID="{3E646543-4883-483D-BF73-05BB48BF36C0}" presName="sibTrans" presStyleLbl="sibTrans2D1" presStyleIdx="2" presStyleCnt="3"/>
      <dgm:spPr/>
    </dgm:pt>
    <dgm:pt modelId="{D92212D8-8654-43E3-9336-3E66D84DCF6F}" type="pres">
      <dgm:prSet presAssocID="{3E646543-4883-483D-BF73-05BB48BF36C0}" presName="connectorText" presStyleLbl="sibTrans2D1" presStyleIdx="2" presStyleCnt="3"/>
      <dgm:spPr/>
    </dgm:pt>
  </dgm:ptLst>
  <dgm:cxnLst>
    <dgm:cxn modelId="{E8F92914-7C66-459F-8574-1AE45369E15A}" type="presOf" srcId="{A47EC166-F38B-45F9-AD4B-33CAC9CD1265}" destId="{E9AC478B-883B-460C-B2C9-2072DECA2B6D}" srcOrd="0" destOrd="0" presId="urn:microsoft.com/office/officeart/2005/8/layout/cycle7"/>
    <dgm:cxn modelId="{6215D32B-D830-4AA7-9E75-1D5C9181B5D9}" srcId="{6A83D7DB-517C-41B3-8DA4-174E95C52C41}" destId="{53DE66EC-DD5C-420F-A5D9-0D2823FFA1FD}" srcOrd="1" destOrd="0" parTransId="{62CB6E07-0084-4DDC-87F6-2828B35794C8}" sibTransId="{CFFC34B1-A88C-4792-9192-466033FD31DA}"/>
    <dgm:cxn modelId="{3E9B5E68-6B71-44C4-B1A3-8DF1644B16CE}" srcId="{6A83D7DB-517C-41B3-8DA4-174E95C52C41}" destId="{B9973E90-2424-4E59-85C8-812A793E3772}" srcOrd="2" destOrd="0" parTransId="{B0F08EEB-F144-40F8-BB8A-8B33B37BCD0D}" sibTransId="{3E646543-4883-483D-BF73-05BB48BF36C0}"/>
    <dgm:cxn modelId="{850B914C-1008-4D64-8197-3867510DC988}" type="presOf" srcId="{A47EC166-F38B-45F9-AD4B-33CAC9CD1265}" destId="{D77AD801-CD65-4A14-B23B-D738F1FAEBFE}" srcOrd="1" destOrd="0" presId="urn:microsoft.com/office/officeart/2005/8/layout/cycle7"/>
    <dgm:cxn modelId="{69E32171-C71D-4300-830C-747B6A428E0A}" type="presOf" srcId="{CFFC34B1-A88C-4792-9192-466033FD31DA}" destId="{B6EDE10C-43D2-465B-A4F1-CA3C5A606FDD}" srcOrd="0" destOrd="0" presId="urn:microsoft.com/office/officeart/2005/8/layout/cycle7"/>
    <dgm:cxn modelId="{C7914F51-1D1C-412F-8B08-57E8C99790D3}" type="presOf" srcId="{3E646543-4883-483D-BF73-05BB48BF36C0}" destId="{D92212D8-8654-43E3-9336-3E66D84DCF6F}" srcOrd="1" destOrd="0" presId="urn:microsoft.com/office/officeart/2005/8/layout/cycle7"/>
    <dgm:cxn modelId="{B174457E-CCA4-492C-80CB-5957BA54275A}" type="presOf" srcId="{000ADA78-3C70-4AC0-AFBC-160A3E0A8CA7}" destId="{82FCCFA3-F431-4274-B5F9-B670D59915E3}" srcOrd="0" destOrd="0" presId="urn:microsoft.com/office/officeart/2005/8/layout/cycle7"/>
    <dgm:cxn modelId="{E64AB6B0-4A80-46E1-9AB4-ED66DA0099DF}" type="presOf" srcId="{CFFC34B1-A88C-4792-9192-466033FD31DA}" destId="{9DB38128-B9E1-4FAB-99DD-C6478DCE9E3B}" srcOrd="1" destOrd="0" presId="urn:microsoft.com/office/officeart/2005/8/layout/cycle7"/>
    <dgm:cxn modelId="{E947A1B1-B754-4B66-BA2C-15448ADCB9F5}" type="presOf" srcId="{53DE66EC-DD5C-420F-A5D9-0D2823FFA1FD}" destId="{9190CB11-2DAA-40B7-817C-4238280612AB}" srcOrd="0" destOrd="0" presId="urn:microsoft.com/office/officeart/2005/8/layout/cycle7"/>
    <dgm:cxn modelId="{D7ECB2BA-3486-43E8-AAE7-8AD864EE7068}" srcId="{6A83D7DB-517C-41B3-8DA4-174E95C52C41}" destId="{000ADA78-3C70-4AC0-AFBC-160A3E0A8CA7}" srcOrd="0" destOrd="0" parTransId="{F4B7A6DE-CE2C-4197-A6FB-FD0680A81B09}" sibTransId="{A47EC166-F38B-45F9-AD4B-33CAC9CD1265}"/>
    <dgm:cxn modelId="{34CEF2C8-F074-449D-A243-C699B9B131E0}" type="presOf" srcId="{B9973E90-2424-4E59-85C8-812A793E3772}" destId="{63B7EBF9-15B1-48BD-AF52-9AE794CDDD6A}" srcOrd="0" destOrd="0" presId="urn:microsoft.com/office/officeart/2005/8/layout/cycle7"/>
    <dgm:cxn modelId="{6C3EBAD6-F92E-4D9E-B8B2-E91BDEE80F1E}" type="presOf" srcId="{3E646543-4883-483D-BF73-05BB48BF36C0}" destId="{26A4A10F-417C-4B5D-A266-35907D558B7E}" srcOrd="0" destOrd="0" presId="urn:microsoft.com/office/officeart/2005/8/layout/cycle7"/>
    <dgm:cxn modelId="{6A43E4ED-F901-4509-9390-7288F56E9480}" type="presOf" srcId="{6A83D7DB-517C-41B3-8DA4-174E95C52C41}" destId="{C69441AF-5A47-48B5-9C32-5658F65FD4E9}" srcOrd="0" destOrd="0" presId="urn:microsoft.com/office/officeart/2005/8/layout/cycle7"/>
    <dgm:cxn modelId="{09EB16B9-32EF-48AE-BDD8-C4C84203E93C}" type="presParOf" srcId="{C69441AF-5A47-48B5-9C32-5658F65FD4E9}" destId="{82FCCFA3-F431-4274-B5F9-B670D59915E3}" srcOrd="0" destOrd="0" presId="urn:microsoft.com/office/officeart/2005/8/layout/cycle7"/>
    <dgm:cxn modelId="{0F362B5C-39DE-4EB6-A13F-4599733B5829}" type="presParOf" srcId="{C69441AF-5A47-48B5-9C32-5658F65FD4E9}" destId="{E9AC478B-883B-460C-B2C9-2072DECA2B6D}" srcOrd="1" destOrd="0" presId="urn:microsoft.com/office/officeart/2005/8/layout/cycle7"/>
    <dgm:cxn modelId="{816190D9-A176-4F35-BAB9-9AD7015FA0E4}" type="presParOf" srcId="{E9AC478B-883B-460C-B2C9-2072DECA2B6D}" destId="{D77AD801-CD65-4A14-B23B-D738F1FAEBFE}" srcOrd="0" destOrd="0" presId="urn:microsoft.com/office/officeart/2005/8/layout/cycle7"/>
    <dgm:cxn modelId="{061CDDD0-2064-479D-B5E6-1849C7F58357}" type="presParOf" srcId="{C69441AF-5A47-48B5-9C32-5658F65FD4E9}" destId="{9190CB11-2DAA-40B7-817C-4238280612AB}" srcOrd="2" destOrd="0" presId="urn:microsoft.com/office/officeart/2005/8/layout/cycle7"/>
    <dgm:cxn modelId="{013EE534-F302-4823-8593-9285520716FB}" type="presParOf" srcId="{C69441AF-5A47-48B5-9C32-5658F65FD4E9}" destId="{B6EDE10C-43D2-465B-A4F1-CA3C5A606FDD}" srcOrd="3" destOrd="0" presId="urn:microsoft.com/office/officeart/2005/8/layout/cycle7"/>
    <dgm:cxn modelId="{A021A307-BAB0-4617-B8CE-FAFDF99A2B53}" type="presParOf" srcId="{B6EDE10C-43D2-465B-A4F1-CA3C5A606FDD}" destId="{9DB38128-B9E1-4FAB-99DD-C6478DCE9E3B}" srcOrd="0" destOrd="0" presId="urn:microsoft.com/office/officeart/2005/8/layout/cycle7"/>
    <dgm:cxn modelId="{BFCB3EAD-AEB1-4E12-98AB-A919F84A09EA}" type="presParOf" srcId="{C69441AF-5A47-48B5-9C32-5658F65FD4E9}" destId="{63B7EBF9-15B1-48BD-AF52-9AE794CDDD6A}" srcOrd="4" destOrd="0" presId="urn:microsoft.com/office/officeart/2005/8/layout/cycle7"/>
    <dgm:cxn modelId="{0B0B1F51-8937-412F-B635-A866170F5048}" type="presParOf" srcId="{C69441AF-5A47-48B5-9C32-5658F65FD4E9}" destId="{26A4A10F-417C-4B5D-A266-35907D558B7E}" srcOrd="5" destOrd="0" presId="urn:microsoft.com/office/officeart/2005/8/layout/cycle7"/>
    <dgm:cxn modelId="{7E413D97-B85C-4592-B824-0B35BA82CE90}" type="presParOf" srcId="{26A4A10F-417C-4B5D-A266-35907D558B7E}" destId="{D92212D8-8654-43E3-9336-3E66D84DCF6F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C1C950-1617-4E94-BBC7-363A76067E8C}" type="doc">
      <dgm:prSet loTypeId="urn:microsoft.com/office/officeart/2011/layout/Circle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50A789E-0D40-44CC-833E-D70C6BE2B7F6}">
      <dgm:prSet phldrT="[Text]" custT="1"/>
      <dgm:spPr/>
      <dgm:t>
        <a:bodyPr/>
        <a:lstStyle/>
        <a:p>
          <a:r>
            <a:rPr lang="en-GB" sz="1800" b="1" dirty="0"/>
            <a:t>A</a:t>
          </a:r>
          <a:r>
            <a:rPr lang="en-GB" sz="1800" dirty="0"/>
            <a:t>ctivating event</a:t>
          </a:r>
          <a:endParaRPr lang="en-US" sz="1800" dirty="0"/>
        </a:p>
      </dgm:t>
    </dgm:pt>
    <dgm:pt modelId="{C3B3804D-80FC-429D-A3A8-9A32775E9FC6}" type="parTrans" cxnId="{FC9D49C4-0626-49D6-A5A3-6F4BEE1378DF}">
      <dgm:prSet/>
      <dgm:spPr/>
      <dgm:t>
        <a:bodyPr/>
        <a:lstStyle/>
        <a:p>
          <a:endParaRPr lang="en-US"/>
        </a:p>
      </dgm:t>
    </dgm:pt>
    <dgm:pt modelId="{08BB521F-160C-4FB1-ADB0-6E223E1C74F5}" type="sibTrans" cxnId="{FC9D49C4-0626-49D6-A5A3-6F4BEE1378DF}">
      <dgm:prSet/>
      <dgm:spPr/>
      <dgm:t>
        <a:bodyPr/>
        <a:lstStyle/>
        <a:p>
          <a:endParaRPr lang="en-US"/>
        </a:p>
      </dgm:t>
    </dgm:pt>
    <dgm:pt modelId="{44321E5F-440B-40BD-9801-044561CA4518}">
      <dgm:prSet phldrT="[Text]" custT="1"/>
      <dgm:spPr/>
      <dgm:t>
        <a:bodyPr/>
        <a:lstStyle/>
        <a:p>
          <a:r>
            <a:rPr lang="en-GB" sz="1800" b="1" dirty="0"/>
            <a:t>B</a:t>
          </a:r>
          <a:r>
            <a:rPr lang="en-GB" sz="1800" dirty="0"/>
            <a:t>eliefs</a:t>
          </a:r>
          <a:endParaRPr lang="en-US" sz="1800" dirty="0"/>
        </a:p>
      </dgm:t>
    </dgm:pt>
    <dgm:pt modelId="{E5E22955-177E-49A0-9CE9-98A637AB9E6E}" type="parTrans" cxnId="{B974D376-D26B-4412-98AD-0AAE6E659DB7}">
      <dgm:prSet/>
      <dgm:spPr/>
      <dgm:t>
        <a:bodyPr/>
        <a:lstStyle/>
        <a:p>
          <a:endParaRPr lang="en-US"/>
        </a:p>
      </dgm:t>
    </dgm:pt>
    <dgm:pt modelId="{6BD0D136-199B-4D66-839E-AB4F923F1749}" type="sibTrans" cxnId="{B974D376-D26B-4412-98AD-0AAE6E659DB7}">
      <dgm:prSet/>
      <dgm:spPr/>
      <dgm:t>
        <a:bodyPr/>
        <a:lstStyle/>
        <a:p>
          <a:endParaRPr lang="en-US"/>
        </a:p>
      </dgm:t>
    </dgm:pt>
    <dgm:pt modelId="{4520CEAA-D655-4436-AA8A-7672465D6CD6}">
      <dgm:prSet phldrT="[Text]" custT="1"/>
      <dgm:spPr/>
      <dgm:t>
        <a:bodyPr/>
        <a:lstStyle/>
        <a:p>
          <a:r>
            <a:rPr lang="en-GB" sz="1800" b="1" dirty="0"/>
            <a:t>C</a:t>
          </a:r>
          <a:r>
            <a:rPr lang="en-GB" sz="1800" dirty="0"/>
            <a:t>onsequences</a:t>
          </a:r>
          <a:endParaRPr lang="en-US" sz="1800" dirty="0"/>
        </a:p>
      </dgm:t>
    </dgm:pt>
    <dgm:pt modelId="{1C1166AB-AA33-4A6E-B824-90B5FDAB1119}" type="parTrans" cxnId="{73AB1D8F-56F7-459F-BE1C-4A6FEBD6AF68}">
      <dgm:prSet/>
      <dgm:spPr/>
      <dgm:t>
        <a:bodyPr/>
        <a:lstStyle/>
        <a:p>
          <a:endParaRPr lang="en-US"/>
        </a:p>
      </dgm:t>
    </dgm:pt>
    <dgm:pt modelId="{512561E1-0839-41B1-9584-F133F2DE693F}" type="sibTrans" cxnId="{73AB1D8F-56F7-459F-BE1C-4A6FEBD6AF68}">
      <dgm:prSet/>
      <dgm:spPr/>
      <dgm:t>
        <a:bodyPr/>
        <a:lstStyle/>
        <a:p>
          <a:endParaRPr lang="en-US"/>
        </a:p>
      </dgm:t>
    </dgm:pt>
    <dgm:pt modelId="{641E58D5-73FB-4162-91D1-3DD8A8237AF0}" type="pres">
      <dgm:prSet presAssocID="{12C1C950-1617-4E94-BBC7-363A76067E8C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85C09D47-975C-4E58-865A-9D5F99CF1E83}" type="pres">
      <dgm:prSet presAssocID="{4520CEAA-D655-4436-AA8A-7672465D6CD6}" presName="Accent3" presStyleCnt="0"/>
      <dgm:spPr/>
    </dgm:pt>
    <dgm:pt modelId="{2ED41E01-456A-4633-8AA1-15DCCF020867}" type="pres">
      <dgm:prSet presAssocID="{4520CEAA-D655-4436-AA8A-7672465D6CD6}" presName="Accent" presStyleLbl="node1" presStyleIdx="0" presStyleCnt="3"/>
      <dgm:spPr/>
    </dgm:pt>
    <dgm:pt modelId="{16DB3235-0B67-4622-AF45-E2BA04643881}" type="pres">
      <dgm:prSet presAssocID="{4520CEAA-D655-4436-AA8A-7672465D6CD6}" presName="ParentBackground3" presStyleCnt="0"/>
      <dgm:spPr/>
    </dgm:pt>
    <dgm:pt modelId="{BA6F8376-AA52-4B5E-82A9-85242936DAB8}" type="pres">
      <dgm:prSet presAssocID="{4520CEAA-D655-4436-AA8A-7672465D6CD6}" presName="ParentBackground" presStyleLbl="fgAcc1" presStyleIdx="0" presStyleCnt="3"/>
      <dgm:spPr/>
    </dgm:pt>
    <dgm:pt modelId="{3D468128-EA33-43FA-8931-6778D8A636ED}" type="pres">
      <dgm:prSet presAssocID="{4520CEAA-D655-4436-AA8A-7672465D6CD6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A43CD3F4-BF34-4960-B8D1-F884B36C5D3E}" type="pres">
      <dgm:prSet presAssocID="{44321E5F-440B-40BD-9801-044561CA4518}" presName="Accent2" presStyleCnt="0"/>
      <dgm:spPr/>
    </dgm:pt>
    <dgm:pt modelId="{E0285A1A-5930-4E7D-B56F-47F115A59327}" type="pres">
      <dgm:prSet presAssocID="{44321E5F-440B-40BD-9801-044561CA4518}" presName="Accent" presStyleLbl="node1" presStyleIdx="1" presStyleCnt="3"/>
      <dgm:spPr/>
    </dgm:pt>
    <dgm:pt modelId="{4C2DD528-F8DA-4013-B58E-363D9B971CD9}" type="pres">
      <dgm:prSet presAssocID="{44321E5F-440B-40BD-9801-044561CA4518}" presName="ParentBackground2" presStyleCnt="0"/>
      <dgm:spPr/>
    </dgm:pt>
    <dgm:pt modelId="{FC3477FB-0E9A-4480-8EA3-80339A693998}" type="pres">
      <dgm:prSet presAssocID="{44321E5F-440B-40BD-9801-044561CA4518}" presName="ParentBackground" presStyleLbl="fgAcc1" presStyleIdx="1" presStyleCnt="3"/>
      <dgm:spPr/>
    </dgm:pt>
    <dgm:pt modelId="{A7F9E116-8C27-4A3E-AB34-B704AF1BC036}" type="pres">
      <dgm:prSet presAssocID="{44321E5F-440B-40BD-9801-044561CA4518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2CA7AA61-7CA5-443D-85E5-7249C05B967E}" type="pres">
      <dgm:prSet presAssocID="{E50A789E-0D40-44CC-833E-D70C6BE2B7F6}" presName="Accent1" presStyleCnt="0"/>
      <dgm:spPr/>
    </dgm:pt>
    <dgm:pt modelId="{21AEC87E-9F10-4BA8-AA8D-44DA43954760}" type="pres">
      <dgm:prSet presAssocID="{E50A789E-0D40-44CC-833E-D70C6BE2B7F6}" presName="Accent" presStyleLbl="node1" presStyleIdx="2" presStyleCnt="3"/>
      <dgm:spPr/>
    </dgm:pt>
    <dgm:pt modelId="{C3DD782F-E24B-4FE7-A72A-6F535D99F599}" type="pres">
      <dgm:prSet presAssocID="{E50A789E-0D40-44CC-833E-D70C6BE2B7F6}" presName="ParentBackground1" presStyleCnt="0"/>
      <dgm:spPr/>
    </dgm:pt>
    <dgm:pt modelId="{1722A89A-CE70-4E35-AD15-056416B3EA62}" type="pres">
      <dgm:prSet presAssocID="{E50A789E-0D40-44CC-833E-D70C6BE2B7F6}" presName="ParentBackground" presStyleLbl="fgAcc1" presStyleIdx="2" presStyleCnt="3"/>
      <dgm:spPr/>
    </dgm:pt>
    <dgm:pt modelId="{13478B8B-4BA7-474B-AB4D-9516142E67C8}" type="pres">
      <dgm:prSet presAssocID="{E50A789E-0D40-44CC-833E-D70C6BE2B7F6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A95E0E25-21A7-4B1D-BE53-51B09EB3F359}" type="presOf" srcId="{44321E5F-440B-40BD-9801-044561CA4518}" destId="{FC3477FB-0E9A-4480-8EA3-80339A693998}" srcOrd="0" destOrd="0" presId="urn:microsoft.com/office/officeart/2011/layout/CircleProcess"/>
    <dgm:cxn modelId="{347B1B68-FE6A-484E-B393-FB5EED3699F4}" type="presOf" srcId="{4520CEAA-D655-4436-AA8A-7672465D6CD6}" destId="{BA6F8376-AA52-4B5E-82A9-85242936DAB8}" srcOrd="0" destOrd="0" presId="urn:microsoft.com/office/officeart/2011/layout/CircleProcess"/>
    <dgm:cxn modelId="{E085C155-1CC3-447D-8054-685467C283F5}" type="presOf" srcId="{E50A789E-0D40-44CC-833E-D70C6BE2B7F6}" destId="{13478B8B-4BA7-474B-AB4D-9516142E67C8}" srcOrd="1" destOrd="0" presId="urn:microsoft.com/office/officeart/2011/layout/CircleProcess"/>
    <dgm:cxn modelId="{988E7C56-2001-4280-9B64-A0DE1D0D3273}" type="presOf" srcId="{44321E5F-440B-40BD-9801-044561CA4518}" destId="{A7F9E116-8C27-4A3E-AB34-B704AF1BC036}" srcOrd="1" destOrd="0" presId="urn:microsoft.com/office/officeart/2011/layout/CircleProcess"/>
    <dgm:cxn modelId="{B974D376-D26B-4412-98AD-0AAE6E659DB7}" srcId="{12C1C950-1617-4E94-BBC7-363A76067E8C}" destId="{44321E5F-440B-40BD-9801-044561CA4518}" srcOrd="1" destOrd="0" parTransId="{E5E22955-177E-49A0-9CE9-98A637AB9E6E}" sibTransId="{6BD0D136-199B-4D66-839E-AB4F923F1749}"/>
    <dgm:cxn modelId="{73AB1D8F-56F7-459F-BE1C-4A6FEBD6AF68}" srcId="{12C1C950-1617-4E94-BBC7-363A76067E8C}" destId="{4520CEAA-D655-4436-AA8A-7672465D6CD6}" srcOrd="2" destOrd="0" parTransId="{1C1166AB-AA33-4A6E-B824-90B5FDAB1119}" sibTransId="{512561E1-0839-41B1-9584-F133F2DE693F}"/>
    <dgm:cxn modelId="{CD3A1FB6-A8EC-4EA8-96AF-A8A0F1166052}" type="presOf" srcId="{4520CEAA-D655-4436-AA8A-7672465D6CD6}" destId="{3D468128-EA33-43FA-8931-6778D8A636ED}" srcOrd="1" destOrd="0" presId="urn:microsoft.com/office/officeart/2011/layout/CircleProcess"/>
    <dgm:cxn modelId="{FC9D49C4-0626-49D6-A5A3-6F4BEE1378DF}" srcId="{12C1C950-1617-4E94-BBC7-363A76067E8C}" destId="{E50A789E-0D40-44CC-833E-D70C6BE2B7F6}" srcOrd="0" destOrd="0" parTransId="{C3B3804D-80FC-429D-A3A8-9A32775E9FC6}" sibTransId="{08BB521F-160C-4FB1-ADB0-6E223E1C74F5}"/>
    <dgm:cxn modelId="{2F07CCD5-355F-449B-B46A-7AD971120E97}" type="presOf" srcId="{12C1C950-1617-4E94-BBC7-363A76067E8C}" destId="{641E58D5-73FB-4162-91D1-3DD8A8237AF0}" srcOrd="0" destOrd="0" presId="urn:microsoft.com/office/officeart/2011/layout/CircleProcess"/>
    <dgm:cxn modelId="{37F3B4DA-FFDC-4454-BE2F-36B418E055E3}" type="presOf" srcId="{E50A789E-0D40-44CC-833E-D70C6BE2B7F6}" destId="{1722A89A-CE70-4E35-AD15-056416B3EA62}" srcOrd="0" destOrd="0" presId="urn:microsoft.com/office/officeart/2011/layout/CircleProcess"/>
    <dgm:cxn modelId="{20AE9973-98E5-4CB8-A947-36D5FF7BA8D8}" type="presParOf" srcId="{641E58D5-73FB-4162-91D1-3DD8A8237AF0}" destId="{85C09D47-975C-4E58-865A-9D5F99CF1E83}" srcOrd="0" destOrd="0" presId="urn:microsoft.com/office/officeart/2011/layout/CircleProcess"/>
    <dgm:cxn modelId="{FE90AAF2-296A-44F5-BB49-BBD34CB1631F}" type="presParOf" srcId="{85C09D47-975C-4E58-865A-9D5F99CF1E83}" destId="{2ED41E01-456A-4633-8AA1-15DCCF020867}" srcOrd="0" destOrd="0" presId="urn:microsoft.com/office/officeart/2011/layout/CircleProcess"/>
    <dgm:cxn modelId="{A09105EB-5DBB-49DF-808D-AC86CE5B1C5B}" type="presParOf" srcId="{641E58D5-73FB-4162-91D1-3DD8A8237AF0}" destId="{16DB3235-0B67-4622-AF45-E2BA04643881}" srcOrd="1" destOrd="0" presId="urn:microsoft.com/office/officeart/2011/layout/CircleProcess"/>
    <dgm:cxn modelId="{273846DE-C486-434D-B552-818041305170}" type="presParOf" srcId="{16DB3235-0B67-4622-AF45-E2BA04643881}" destId="{BA6F8376-AA52-4B5E-82A9-85242936DAB8}" srcOrd="0" destOrd="0" presId="urn:microsoft.com/office/officeart/2011/layout/CircleProcess"/>
    <dgm:cxn modelId="{A30F4F05-707E-4EDD-810A-DB9885C1665C}" type="presParOf" srcId="{641E58D5-73FB-4162-91D1-3DD8A8237AF0}" destId="{3D468128-EA33-43FA-8931-6778D8A636ED}" srcOrd="2" destOrd="0" presId="urn:microsoft.com/office/officeart/2011/layout/CircleProcess"/>
    <dgm:cxn modelId="{15F2FAD6-430E-4870-9F45-D91A58CC9C9F}" type="presParOf" srcId="{641E58D5-73FB-4162-91D1-3DD8A8237AF0}" destId="{A43CD3F4-BF34-4960-B8D1-F884B36C5D3E}" srcOrd="3" destOrd="0" presId="urn:microsoft.com/office/officeart/2011/layout/CircleProcess"/>
    <dgm:cxn modelId="{938F99BC-6794-481F-A7EE-C9E60F091C17}" type="presParOf" srcId="{A43CD3F4-BF34-4960-B8D1-F884B36C5D3E}" destId="{E0285A1A-5930-4E7D-B56F-47F115A59327}" srcOrd="0" destOrd="0" presId="urn:microsoft.com/office/officeart/2011/layout/CircleProcess"/>
    <dgm:cxn modelId="{937703D6-7D4D-477A-B568-3B56DCBE7706}" type="presParOf" srcId="{641E58D5-73FB-4162-91D1-3DD8A8237AF0}" destId="{4C2DD528-F8DA-4013-B58E-363D9B971CD9}" srcOrd="4" destOrd="0" presId="urn:microsoft.com/office/officeart/2011/layout/CircleProcess"/>
    <dgm:cxn modelId="{BC31EAB2-366E-4838-84BA-582E577654D5}" type="presParOf" srcId="{4C2DD528-F8DA-4013-B58E-363D9B971CD9}" destId="{FC3477FB-0E9A-4480-8EA3-80339A693998}" srcOrd="0" destOrd="0" presId="urn:microsoft.com/office/officeart/2011/layout/CircleProcess"/>
    <dgm:cxn modelId="{BD5DDD97-FB39-4A9B-AA59-7E90E075F710}" type="presParOf" srcId="{641E58D5-73FB-4162-91D1-3DD8A8237AF0}" destId="{A7F9E116-8C27-4A3E-AB34-B704AF1BC036}" srcOrd="5" destOrd="0" presId="urn:microsoft.com/office/officeart/2011/layout/CircleProcess"/>
    <dgm:cxn modelId="{CDC94D2D-40B4-4BF4-87C0-C89B491DF539}" type="presParOf" srcId="{641E58D5-73FB-4162-91D1-3DD8A8237AF0}" destId="{2CA7AA61-7CA5-443D-85E5-7249C05B967E}" srcOrd="6" destOrd="0" presId="urn:microsoft.com/office/officeart/2011/layout/CircleProcess"/>
    <dgm:cxn modelId="{AF5CBA0D-FBFA-45DA-BA88-0052E88FEBB2}" type="presParOf" srcId="{2CA7AA61-7CA5-443D-85E5-7249C05B967E}" destId="{21AEC87E-9F10-4BA8-AA8D-44DA43954760}" srcOrd="0" destOrd="0" presId="urn:microsoft.com/office/officeart/2011/layout/CircleProcess"/>
    <dgm:cxn modelId="{21B362D0-6754-4EBD-A78A-95CFD9CA5D0A}" type="presParOf" srcId="{641E58D5-73FB-4162-91D1-3DD8A8237AF0}" destId="{C3DD782F-E24B-4FE7-A72A-6F535D99F599}" srcOrd="7" destOrd="0" presId="urn:microsoft.com/office/officeart/2011/layout/CircleProcess"/>
    <dgm:cxn modelId="{D7EB9E33-92DC-4896-9862-A0EB94BF2ADF}" type="presParOf" srcId="{C3DD782F-E24B-4FE7-A72A-6F535D99F599}" destId="{1722A89A-CE70-4E35-AD15-056416B3EA62}" srcOrd="0" destOrd="0" presId="urn:microsoft.com/office/officeart/2011/layout/CircleProcess"/>
    <dgm:cxn modelId="{9D62E79A-C2CB-46C6-8DAB-396D84B458B1}" type="presParOf" srcId="{641E58D5-73FB-4162-91D1-3DD8A8237AF0}" destId="{13478B8B-4BA7-474B-AB4D-9516142E67C8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8F6A31-8E33-47B5-B329-53DF6C271C78}" type="doc">
      <dgm:prSet loTypeId="urn:microsoft.com/office/officeart/2005/8/layout/balance1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D3E2A750-027D-4E3E-9B79-E176701F5853}">
      <dgm:prSet phldrT="[Text]"/>
      <dgm:spPr/>
      <dgm:t>
        <a:bodyPr/>
        <a:lstStyle/>
        <a:p>
          <a:r>
            <a:rPr lang="en-GB" dirty="0"/>
            <a:t>Threat</a:t>
          </a:r>
          <a:endParaRPr lang="en-US" dirty="0"/>
        </a:p>
      </dgm:t>
    </dgm:pt>
    <dgm:pt modelId="{BEC3AD2C-430D-498F-80B1-AB9F9CE8A519}" type="parTrans" cxnId="{809EEE6B-2567-40EA-8B6E-C246796EC333}">
      <dgm:prSet/>
      <dgm:spPr/>
      <dgm:t>
        <a:bodyPr/>
        <a:lstStyle/>
        <a:p>
          <a:endParaRPr lang="en-US"/>
        </a:p>
      </dgm:t>
    </dgm:pt>
    <dgm:pt modelId="{3BC323D8-1945-45CF-8AEC-83E9C084CAE3}" type="sibTrans" cxnId="{809EEE6B-2567-40EA-8B6E-C246796EC333}">
      <dgm:prSet/>
      <dgm:spPr/>
      <dgm:t>
        <a:bodyPr/>
        <a:lstStyle/>
        <a:p>
          <a:endParaRPr lang="en-US"/>
        </a:p>
      </dgm:t>
    </dgm:pt>
    <dgm:pt modelId="{B8781270-08BA-494F-81D4-42D647152F8B}">
      <dgm:prSet phldrT="[Text]"/>
      <dgm:spPr/>
      <dgm:t>
        <a:bodyPr/>
        <a:lstStyle/>
        <a:p>
          <a:r>
            <a:rPr lang="en-GB" dirty="0"/>
            <a:t>Severity</a:t>
          </a:r>
          <a:endParaRPr lang="en-US" dirty="0"/>
        </a:p>
      </dgm:t>
    </dgm:pt>
    <dgm:pt modelId="{A9A39169-EBD5-45B1-9D00-9E23F3A08239}" type="parTrans" cxnId="{F75D6F12-3353-44E1-A72D-FC33A5BDF612}">
      <dgm:prSet/>
      <dgm:spPr/>
      <dgm:t>
        <a:bodyPr/>
        <a:lstStyle/>
        <a:p>
          <a:endParaRPr lang="en-US"/>
        </a:p>
      </dgm:t>
    </dgm:pt>
    <dgm:pt modelId="{D4214199-51DB-493E-9205-9577479668C4}" type="sibTrans" cxnId="{F75D6F12-3353-44E1-A72D-FC33A5BDF612}">
      <dgm:prSet/>
      <dgm:spPr/>
      <dgm:t>
        <a:bodyPr/>
        <a:lstStyle/>
        <a:p>
          <a:endParaRPr lang="en-US"/>
        </a:p>
      </dgm:t>
    </dgm:pt>
    <dgm:pt modelId="{007FC3C9-D520-4DD6-901E-66278A1FD400}">
      <dgm:prSet phldrT="[Text]"/>
      <dgm:spPr/>
      <dgm:t>
        <a:bodyPr/>
        <a:lstStyle/>
        <a:p>
          <a:r>
            <a:rPr lang="en-GB" dirty="0"/>
            <a:t>Likelihood</a:t>
          </a:r>
          <a:endParaRPr lang="en-US" dirty="0"/>
        </a:p>
      </dgm:t>
    </dgm:pt>
    <dgm:pt modelId="{910C7C64-C55D-4222-B9E2-17A3F4938E05}" type="parTrans" cxnId="{FEC61532-F48B-4BF3-98F8-2CB3010816FF}">
      <dgm:prSet/>
      <dgm:spPr/>
      <dgm:t>
        <a:bodyPr/>
        <a:lstStyle/>
        <a:p>
          <a:endParaRPr lang="en-US"/>
        </a:p>
      </dgm:t>
    </dgm:pt>
    <dgm:pt modelId="{E5D2194C-2C54-4F0C-ABCF-BD77008314B9}" type="sibTrans" cxnId="{FEC61532-F48B-4BF3-98F8-2CB3010816FF}">
      <dgm:prSet/>
      <dgm:spPr/>
      <dgm:t>
        <a:bodyPr/>
        <a:lstStyle/>
        <a:p>
          <a:endParaRPr lang="en-US"/>
        </a:p>
      </dgm:t>
    </dgm:pt>
    <dgm:pt modelId="{30DC56FB-1F9F-428E-963C-A7816F0195CD}">
      <dgm:prSet phldrT="[Text]"/>
      <dgm:spPr/>
      <dgm:t>
        <a:bodyPr/>
        <a:lstStyle/>
        <a:p>
          <a:r>
            <a:rPr lang="en-GB" dirty="0"/>
            <a:t>Vulnerability</a:t>
          </a:r>
          <a:endParaRPr lang="en-US" dirty="0"/>
        </a:p>
      </dgm:t>
    </dgm:pt>
    <dgm:pt modelId="{00E033BE-636C-4617-BA06-3C7E9CB075CF}" type="parTrans" cxnId="{0C9402ED-D46A-48B7-B775-AF500C460713}">
      <dgm:prSet/>
      <dgm:spPr/>
      <dgm:t>
        <a:bodyPr/>
        <a:lstStyle/>
        <a:p>
          <a:endParaRPr lang="en-US"/>
        </a:p>
      </dgm:t>
    </dgm:pt>
    <dgm:pt modelId="{2DE30C9D-1DB1-4219-9E66-CD92481C7D69}" type="sibTrans" cxnId="{0C9402ED-D46A-48B7-B775-AF500C460713}">
      <dgm:prSet/>
      <dgm:spPr/>
      <dgm:t>
        <a:bodyPr/>
        <a:lstStyle/>
        <a:p>
          <a:endParaRPr lang="en-US"/>
        </a:p>
      </dgm:t>
    </dgm:pt>
    <dgm:pt modelId="{34D59706-8F3B-461B-B9A2-477E5BF8E7D4}">
      <dgm:prSet phldrT="[Text]"/>
      <dgm:spPr/>
      <dgm:t>
        <a:bodyPr/>
        <a:lstStyle/>
        <a:p>
          <a:r>
            <a:rPr lang="en-GB" dirty="0"/>
            <a:t>Ability to cope</a:t>
          </a:r>
          <a:endParaRPr lang="en-US" dirty="0"/>
        </a:p>
      </dgm:t>
    </dgm:pt>
    <dgm:pt modelId="{3D987093-924A-4C9B-817F-FF3E072A9ACA}" type="parTrans" cxnId="{CA8AF705-09E0-4504-9B56-D4FDC25D7525}">
      <dgm:prSet/>
      <dgm:spPr/>
      <dgm:t>
        <a:bodyPr/>
        <a:lstStyle/>
        <a:p>
          <a:endParaRPr lang="en-US"/>
        </a:p>
      </dgm:t>
    </dgm:pt>
    <dgm:pt modelId="{74693E9F-0D9A-4C38-B507-7C47FD9ABF32}" type="sibTrans" cxnId="{CA8AF705-09E0-4504-9B56-D4FDC25D7525}">
      <dgm:prSet/>
      <dgm:spPr/>
      <dgm:t>
        <a:bodyPr/>
        <a:lstStyle/>
        <a:p>
          <a:endParaRPr lang="en-US"/>
        </a:p>
      </dgm:t>
    </dgm:pt>
    <dgm:pt modelId="{DDB874AC-4EF3-4600-8320-BE47602A9A7D}" type="pres">
      <dgm:prSet presAssocID="{DA8F6A31-8E33-47B5-B329-53DF6C271C78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61153B5A-9C9D-4160-902F-FC55C4E248B2}" type="pres">
      <dgm:prSet presAssocID="{DA8F6A31-8E33-47B5-B329-53DF6C271C78}" presName="dummyMaxCanvas" presStyleCnt="0"/>
      <dgm:spPr/>
    </dgm:pt>
    <dgm:pt modelId="{E39BE1A5-AFDF-4D3B-8275-647771967752}" type="pres">
      <dgm:prSet presAssocID="{DA8F6A31-8E33-47B5-B329-53DF6C271C78}" presName="parentComposite" presStyleCnt="0"/>
      <dgm:spPr/>
    </dgm:pt>
    <dgm:pt modelId="{1C1D5595-615B-448D-AB5C-EE2D7A4BF7AF}" type="pres">
      <dgm:prSet presAssocID="{DA8F6A31-8E33-47B5-B329-53DF6C271C78}" presName="parent1" presStyleLbl="alignAccFollowNode1" presStyleIdx="0" presStyleCnt="4">
        <dgm:presLayoutVars>
          <dgm:chMax val="4"/>
        </dgm:presLayoutVars>
      </dgm:prSet>
      <dgm:spPr/>
    </dgm:pt>
    <dgm:pt modelId="{840CC72F-372B-4B07-8563-C7FF0B73C854}" type="pres">
      <dgm:prSet presAssocID="{DA8F6A31-8E33-47B5-B329-53DF6C271C78}" presName="parent2" presStyleLbl="alignAccFollowNode1" presStyleIdx="1" presStyleCnt="4">
        <dgm:presLayoutVars>
          <dgm:chMax val="4"/>
        </dgm:presLayoutVars>
      </dgm:prSet>
      <dgm:spPr/>
    </dgm:pt>
    <dgm:pt modelId="{8311E9E7-94C1-4422-B8F0-3AE6E797FE33}" type="pres">
      <dgm:prSet presAssocID="{DA8F6A31-8E33-47B5-B329-53DF6C271C78}" presName="childrenComposite" presStyleCnt="0"/>
      <dgm:spPr/>
    </dgm:pt>
    <dgm:pt modelId="{274130DF-D306-4531-873E-93A532E5FA15}" type="pres">
      <dgm:prSet presAssocID="{DA8F6A31-8E33-47B5-B329-53DF6C271C78}" presName="dummyMaxCanvas_ChildArea" presStyleCnt="0"/>
      <dgm:spPr/>
    </dgm:pt>
    <dgm:pt modelId="{D0B03EE5-B0D2-485E-BDFC-F247112B2F40}" type="pres">
      <dgm:prSet presAssocID="{DA8F6A31-8E33-47B5-B329-53DF6C271C78}" presName="fulcrum" presStyleLbl="alignAccFollowNode1" presStyleIdx="2" presStyleCnt="4"/>
      <dgm:spPr/>
    </dgm:pt>
    <dgm:pt modelId="{D606D504-D570-48FC-A227-1AE9AD1B9678}" type="pres">
      <dgm:prSet presAssocID="{DA8F6A31-8E33-47B5-B329-53DF6C271C78}" presName="balance_21" presStyleLbl="alignAccFollowNode1" presStyleIdx="3" presStyleCnt="4" custAng="21043875">
        <dgm:presLayoutVars>
          <dgm:bulletEnabled val="1"/>
        </dgm:presLayoutVars>
      </dgm:prSet>
      <dgm:spPr/>
    </dgm:pt>
    <dgm:pt modelId="{7836FD84-A149-40E1-B878-DCDA2682424B}" type="pres">
      <dgm:prSet presAssocID="{DA8F6A31-8E33-47B5-B329-53DF6C271C78}" presName="left_21_1" presStyleLbl="node1" presStyleIdx="0" presStyleCnt="3" custAng="21061596" custLinFactNeighborX="-4484" custLinFactNeighborY="13894">
        <dgm:presLayoutVars>
          <dgm:bulletEnabled val="1"/>
        </dgm:presLayoutVars>
      </dgm:prSet>
      <dgm:spPr/>
    </dgm:pt>
    <dgm:pt modelId="{CF4118FE-19D0-4F15-B84C-31DCDACBB5E7}" type="pres">
      <dgm:prSet presAssocID="{DA8F6A31-8E33-47B5-B329-53DF6C271C78}" presName="left_21_2" presStyleLbl="node1" presStyleIdx="1" presStyleCnt="3" custAng="21091754" custLinFactNeighborX="-16590" custLinFactNeighborY="14498">
        <dgm:presLayoutVars>
          <dgm:bulletEnabled val="1"/>
        </dgm:presLayoutVars>
      </dgm:prSet>
      <dgm:spPr/>
    </dgm:pt>
    <dgm:pt modelId="{A7853CD5-4FB0-4EC3-9CA9-D0722FBB0809}" type="pres">
      <dgm:prSet presAssocID="{DA8F6A31-8E33-47B5-B329-53DF6C271C78}" presName="right_21_1" presStyleLbl="node1" presStyleIdx="2" presStyleCnt="3" custAng="21011178" custScaleX="60447" custScaleY="62138" custLinFactNeighborX="13900" custLinFactNeighborY="-1812">
        <dgm:presLayoutVars>
          <dgm:bulletEnabled val="1"/>
        </dgm:presLayoutVars>
      </dgm:prSet>
      <dgm:spPr/>
    </dgm:pt>
  </dgm:ptLst>
  <dgm:cxnLst>
    <dgm:cxn modelId="{CA8AF705-09E0-4504-9B56-D4FDC25D7525}" srcId="{30DC56FB-1F9F-428E-963C-A7816F0195CD}" destId="{34D59706-8F3B-461B-B9A2-477E5BF8E7D4}" srcOrd="0" destOrd="0" parTransId="{3D987093-924A-4C9B-817F-FF3E072A9ACA}" sibTransId="{74693E9F-0D9A-4C38-B507-7C47FD9ABF32}"/>
    <dgm:cxn modelId="{F75D6F12-3353-44E1-A72D-FC33A5BDF612}" srcId="{D3E2A750-027D-4E3E-9B79-E176701F5853}" destId="{B8781270-08BA-494F-81D4-42D647152F8B}" srcOrd="0" destOrd="0" parTransId="{A9A39169-EBD5-45B1-9D00-9E23F3A08239}" sibTransId="{D4214199-51DB-493E-9205-9577479668C4}"/>
    <dgm:cxn modelId="{FEC61532-F48B-4BF3-98F8-2CB3010816FF}" srcId="{D3E2A750-027D-4E3E-9B79-E176701F5853}" destId="{007FC3C9-D520-4DD6-901E-66278A1FD400}" srcOrd="1" destOrd="0" parTransId="{910C7C64-C55D-4222-B9E2-17A3F4938E05}" sibTransId="{E5D2194C-2C54-4F0C-ABCF-BD77008314B9}"/>
    <dgm:cxn modelId="{04FC6A4B-D603-416E-825F-594FAC1A4496}" type="presOf" srcId="{007FC3C9-D520-4DD6-901E-66278A1FD400}" destId="{CF4118FE-19D0-4F15-B84C-31DCDACBB5E7}" srcOrd="0" destOrd="0" presId="urn:microsoft.com/office/officeart/2005/8/layout/balance1"/>
    <dgm:cxn modelId="{809EEE6B-2567-40EA-8B6E-C246796EC333}" srcId="{DA8F6A31-8E33-47B5-B329-53DF6C271C78}" destId="{D3E2A750-027D-4E3E-9B79-E176701F5853}" srcOrd="0" destOrd="0" parTransId="{BEC3AD2C-430D-498F-80B1-AB9F9CE8A519}" sibTransId="{3BC323D8-1945-45CF-8AEC-83E9C084CAE3}"/>
    <dgm:cxn modelId="{D4347476-4668-4557-AB65-D6C967D18586}" type="presOf" srcId="{B8781270-08BA-494F-81D4-42D647152F8B}" destId="{7836FD84-A149-40E1-B878-DCDA2682424B}" srcOrd="0" destOrd="0" presId="urn:microsoft.com/office/officeart/2005/8/layout/balance1"/>
    <dgm:cxn modelId="{B52B6990-7285-4509-8FB1-7BCBC480C7E6}" type="presOf" srcId="{D3E2A750-027D-4E3E-9B79-E176701F5853}" destId="{1C1D5595-615B-448D-AB5C-EE2D7A4BF7AF}" srcOrd="0" destOrd="0" presId="urn:microsoft.com/office/officeart/2005/8/layout/balance1"/>
    <dgm:cxn modelId="{26EF2296-2529-4ADE-B856-3FF88A2951D4}" type="presOf" srcId="{DA8F6A31-8E33-47B5-B329-53DF6C271C78}" destId="{DDB874AC-4EF3-4600-8320-BE47602A9A7D}" srcOrd="0" destOrd="0" presId="urn:microsoft.com/office/officeart/2005/8/layout/balance1"/>
    <dgm:cxn modelId="{083375CD-2876-452A-9162-DE89B7D0EF23}" type="presOf" srcId="{30DC56FB-1F9F-428E-963C-A7816F0195CD}" destId="{840CC72F-372B-4B07-8563-C7FF0B73C854}" srcOrd="0" destOrd="0" presId="urn:microsoft.com/office/officeart/2005/8/layout/balance1"/>
    <dgm:cxn modelId="{0C9402ED-D46A-48B7-B775-AF500C460713}" srcId="{DA8F6A31-8E33-47B5-B329-53DF6C271C78}" destId="{30DC56FB-1F9F-428E-963C-A7816F0195CD}" srcOrd="1" destOrd="0" parTransId="{00E033BE-636C-4617-BA06-3C7E9CB075CF}" sibTransId="{2DE30C9D-1DB1-4219-9E66-CD92481C7D69}"/>
    <dgm:cxn modelId="{34AD10ED-D9F9-4A34-BB3B-8E1BBFA663F2}" type="presOf" srcId="{34D59706-8F3B-461B-B9A2-477E5BF8E7D4}" destId="{A7853CD5-4FB0-4EC3-9CA9-D0722FBB0809}" srcOrd="0" destOrd="0" presId="urn:microsoft.com/office/officeart/2005/8/layout/balance1"/>
    <dgm:cxn modelId="{6FB7BC27-A107-432F-A05B-11EBF8F6FB1C}" type="presParOf" srcId="{DDB874AC-4EF3-4600-8320-BE47602A9A7D}" destId="{61153B5A-9C9D-4160-902F-FC55C4E248B2}" srcOrd="0" destOrd="0" presId="urn:microsoft.com/office/officeart/2005/8/layout/balance1"/>
    <dgm:cxn modelId="{6E61F848-0201-40DE-81F1-A5489FB0A8EF}" type="presParOf" srcId="{DDB874AC-4EF3-4600-8320-BE47602A9A7D}" destId="{E39BE1A5-AFDF-4D3B-8275-647771967752}" srcOrd="1" destOrd="0" presId="urn:microsoft.com/office/officeart/2005/8/layout/balance1"/>
    <dgm:cxn modelId="{DC412CEE-8C68-44F1-925C-88D624043A87}" type="presParOf" srcId="{E39BE1A5-AFDF-4D3B-8275-647771967752}" destId="{1C1D5595-615B-448D-AB5C-EE2D7A4BF7AF}" srcOrd="0" destOrd="0" presId="urn:microsoft.com/office/officeart/2005/8/layout/balance1"/>
    <dgm:cxn modelId="{DF1A845A-19E0-4041-92D6-183150BC20EC}" type="presParOf" srcId="{E39BE1A5-AFDF-4D3B-8275-647771967752}" destId="{840CC72F-372B-4B07-8563-C7FF0B73C854}" srcOrd="1" destOrd="0" presId="urn:microsoft.com/office/officeart/2005/8/layout/balance1"/>
    <dgm:cxn modelId="{14C650D3-8478-4F05-88BF-514AA009B44A}" type="presParOf" srcId="{DDB874AC-4EF3-4600-8320-BE47602A9A7D}" destId="{8311E9E7-94C1-4422-B8F0-3AE6E797FE33}" srcOrd="2" destOrd="0" presId="urn:microsoft.com/office/officeart/2005/8/layout/balance1"/>
    <dgm:cxn modelId="{E30FA160-ECD5-4262-A74F-DF59BC77FC38}" type="presParOf" srcId="{8311E9E7-94C1-4422-B8F0-3AE6E797FE33}" destId="{274130DF-D306-4531-873E-93A532E5FA15}" srcOrd="0" destOrd="0" presId="urn:microsoft.com/office/officeart/2005/8/layout/balance1"/>
    <dgm:cxn modelId="{DC421F61-55FE-4BEF-A70F-0D658D05A0BD}" type="presParOf" srcId="{8311E9E7-94C1-4422-B8F0-3AE6E797FE33}" destId="{D0B03EE5-B0D2-485E-BDFC-F247112B2F40}" srcOrd="1" destOrd="0" presId="urn:microsoft.com/office/officeart/2005/8/layout/balance1"/>
    <dgm:cxn modelId="{208A3BA6-3ABB-415B-AAF2-230E772DED70}" type="presParOf" srcId="{8311E9E7-94C1-4422-B8F0-3AE6E797FE33}" destId="{D606D504-D570-48FC-A227-1AE9AD1B9678}" srcOrd="2" destOrd="0" presId="urn:microsoft.com/office/officeart/2005/8/layout/balance1"/>
    <dgm:cxn modelId="{3BDD2C1C-7A91-4197-BB0E-DB6E56A8B27F}" type="presParOf" srcId="{8311E9E7-94C1-4422-B8F0-3AE6E797FE33}" destId="{7836FD84-A149-40E1-B878-DCDA2682424B}" srcOrd="3" destOrd="0" presId="urn:microsoft.com/office/officeart/2005/8/layout/balance1"/>
    <dgm:cxn modelId="{E55CBF38-DB6F-4647-8464-D77A342EEE82}" type="presParOf" srcId="{8311E9E7-94C1-4422-B8F0-3AE6E797FE33}" destId="{CF4118FE-19D0-4F15-B84C-31DCDACBB5E7}" srcOrd="4" destOrd="0" presId="urn:microsoft.com/office/officeart/2005/8/layout/balance1"/>
    <dgm:cxn modelId="{4FA11AE2-2EDD-47BF-924A-8259E85D2594}" type="presParOf" srcId="{8311E9E7-94C1-4422-B8F0-3AE6E797FE33}" destId="{A7853CD5-4FB0-4EC3-9CA9-D0722FBB0809}" srcOrd="5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FCCFA3-F431-4274-B5F9-B670D59915E3}">
      <dsp:nvSpPr>
        <dsp:cNvPr id="0" name=""/>
        <dsp:cNvSpPr/>
      </dsp:nvSpPr>
      <dsp:spPr>
        <a:xfrm>
          <a:off x="1219999" y="20850"/>
          <a:ext cx="1476238" cy="738119"/>
        </a:xfrm>
        <a:prstGeom prst="roundRect">
          <a:avLst>
            <a:gd name="adj" fmla="val 10000"/>
          </a:avLst>
        </a:prstGeom>
        <a:solidFill>
          <a:schemeClr val="accent6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A</a:t>
          </a:r>
          <a:r>
            <a:rPr lang="en-GB" sz="1900" kern="1200" dirty="0"/>
            <a:t>ffect (feelings)</a:t>
          </a:r>
          <a:endParaRPr lang="en-US" sz="1900" kern="1200" dirty="0"/>
        </a:p>
      </dsp:txBody>
      <dsp:txXfrm>
        <a:off x="1241618" y="42469"/>
        <a:ext cx="1433000" cy="694881"/>
      </dsp:txXfrm>
    </dsp:sp>
    <dsp:sp modelId="{E9AC478B-883B-460C-B2C9-2072DECA2B6D}">
      <dsp:nvSpPr>
        <dsp:cNvPr id="0" name=""/>
        <dsp:cNvSpPr/>
      </dsp:nvSpPr>
      <dsp:spPr>
        <a:xfrm rot="3600000">
          <a:off x="2182885" y="1316505"/>
          <a:ext cx="769560" cy="25834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6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2260387" y="1368173"/>
        <a:ext cx="614556" cy="155005"/>
      </dsp:txXfrm>
    </dsp:sp>
    <dsp:sp modelId="{9190CB11-2DAA-40B7-817C-4238280612AB}">
      <dsp:nvSpPr>
        <dsp:cNvPr id="0" name=""/>
        <dsp:cNvSpPr/>
      </dsp:nvSpPr>
      <dsp:spPr>
        <a:xfrm>
          <a:off x="2439094" y="2132383"/>
          <a:ext cx="1476238" cy="738119"/>
        </a:xfrm>
        <a:prstGeom prst="roundRect">
          <a:avLst>
            <a:gd name="adj" fmla="val 10000"/>
          </a:avLst>
        </a:prstGeom>
        <a:solidFill>
          <a:schemeClr val="accent3">
            <a:hueOff val="-1068292"/>
            <a:satOff val="-50000"/>
            <a:lumOff val="1569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C</a:t>
          </a:r>
          <a:r>
            <a:rPr lang="en-GB" sz="1900" kern="1200" dirty="0"/>
            <a:t>ognition (thoughts)</a:t>
          </a:r>
          <a:endParaRPr lang="en-US" sz="1900" kern="1200" dirty="0"/>
        </a:p>
      </dsp:txBody>
      <dsp:txXfrm>
        <a:off x="2460713" y="2154002"/>
        <a:ext cx="1433000" cy="694881"/>
      </dsp:txXfrm>
    </dsp:sp>
    <dsp:sp modelId="{B6EDE10C-43D2-465B-A4F1-CA3C5A606FDD}">
      <dsp:nvSpPr>
        <dsp:cNvPr id="0" name=""/>
        <dsp:cNvSpPr/>
      </dsp:nvSpPr>
      <dsp:spPr>
        <a:xfrm rot="10800000">
          <a:off x="1573338" y="2372272"/>
          <a:ext cx="769560" cy="25834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-1068292"/>
            <a:satOff val="-50000"/>
            <a:lumOff val="1569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10800000">
        <a:off x="1650840" y="2423940"/>
        <a:ext cx="614556" cy="155005"/>
      </dsp:txXfrm>
    </dsp:sp>
    <dsp:sp modelId="{63B7EBF9-15B1-48BD-AF52-9AE794CDDD6A}">
      <dsp:nvSpPr>
        <dsp:cNvPr id="0" name=""/>
        <dsp:cNvSpPr/>
      </dsp:nvSpPr>
      <dsp:spPr>
        <a:xfrm>
          <a:off x="905" y="2132383"/>
          <a:ext cx="1476238" cy="738119"/>
        </a:xfrm>
        <a:prstGeom prst="roundRect">
          <a:avLst>
            <a:gd name="adj" fmla="val 10000"/>
          </a:avLst>
        </a:prstGeom>
        <a:solidFill>
          <a:schemeClr val="accent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B</a:t>
          </a:r>
          <a:r>
            <a:rPr lang="en-GB" sz="1900" kern="1200" dirty="0"/>
            <a:t>ehaviour (actions)</a:t>
          </a:r>
          <a:endParaRPr lang="en-US" sz="1900" kern="1200" dirty="0"/>
        </a:p>
      </dsp:txBody>
      <dsp:txXfrm>
        <a:off x="22524" y="2154002"/>
        <a:ext cx="1433000" cy="694881"/>
      </dsp:txXfrm>
    </dsp:sp>
    <dsp:sp modelId="{26A4A10F-417C-4B5D-A266-35907D558B7E}">
      <dsp:nvSpPr>
        <dsp:cNvPr id="0" name=""/>
        <dsp:cNvSpPr/>
      </dsp:nvSpPr>
      <dsp:spPr>
        <a:xfrm rot="18000000">
          <a:off x="963791" y="1316505"/>
          <a:ext cx="769560" cy="25834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-2136584"/>
            <a:satOff val="-100000"/>
            <a:lumOff val="3138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1041293" y="1368173"/>
        <a:ext cx="614556" cy="1550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D41E01-456A-4633-8AA1-15DCCF020867}">
      <dsp:nvSpPr>
        <dsp:cNvPr id="0" name=""/>
        <dsp:cNvSpPr/>
      </dsp:nvSpPr>
      <dsp:spPr>
        <a:xfrm>
          <a:off x="5364756" y="817402"/>
          <a:ext cx="2165279" cy="216567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6F8376-AA52-4B5E-82A9-85242936DAB8}">
      <dsp:nvSpPr>
        <dsp:cNvPr id="0" name=""/>
        <dsp:cNvSpPr/>
      </dsp:nvSpPr>
      <dsp:spPr>
        <a:xfrm>
          <a:off x="5436650" y="889604"/>
          <a:ext cx="2021491" cy="202127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C</a:t>
          </a:r>
          <a:r>
            <a:rPr lang="en-GB" sz="1800" kern="1200" dirty="0"/>
            <a:t>onsequences</a:t>
          </a:r>
          <a:endParaRPr lang="en-US" sz="1800" kern="1200" dirty="0"/>
        </a:p>
      </dsp:txBody>
      <dsp:txXfrm>
        <a:off x="5725636" y="1178412"/>
        <a:ext cx="1443519" cy="1443659"/>
      </dsp:txXfrm>
    </dsp:sp>
    <dsp:sp modelId="{E0285A1A-5930-4E7D-B56F-47F115A59327}">
      <dsp:nvSpPr>
        <dsp:cNvPr id="0" name=""/>
        <dsp:cNvSpPr/>
      </dsp:nvSpPr>
      <dsp:spPr>
        <a:xfrm rot="2700000">
          <a:off x="3129486" y="820020"/>
          <a:ext cx="2160063" cy="2160063"/>
        </a:xfrm>
        <a:prstGeom prst="teardrop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3477FB-0E9A-4480-8EA3-80339A693998}">
      <dsp:nvSpPr>
        <dsp:cNvPr id="0" name=""/>
        <dsp:cNvSpPr/>
      </dsp:nvSpPr>
      <dsp:spPr>
        <a:xfrm>
          <a:off x="3198772" y="889604"/>
          <a:ext cx="2021491" cy="202127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B</a:t>
          </a:r>
          <a:r>
            <a:rPr lang="en-GB" sz="1800" kern="1200" dirty="0"/>
            <a:t>eliefs</a:t>
          </a:r>
          <a:endParaRPr lang="en-US" sz="1800" kern="1200" dirty="0"/>
        </a:p>
      </dsp:txBody>
      <dsp:txXfrm>
        <a:off x="3487758" y="1178412"/>
        <a:ext cx="1443519" cy="1443659"/>
      </dsp:txXfrm>
    </dsp:sp>
    <dsp:sp modelId="{21AEC87E-9F10-4BA8-AA8D-44DA43954760}">
      <dsp:nvSpPr>
        <dsp:cNvPr id="0" name=""/>
        <dsp:cNvSpPr/>
      </dsp:nvSpPr>
      <dsp:spPr>
        <a:xfrm rot="2700000">
          <a:off x="891608" y="820020"/>
          <a:ext cx="2160063" cy="2160063"/>
        </a:xfrm>
        <a:prstGeom prst="teardrop">
          <a:avLst>
            <a:gd name="adj" fmla="val 1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22A89A-CE70-4E35-AD15-056416B3EA62}">
      <dsp:nvSpPr>
        <dsp:cNvPr id="0" name=""/>
        <dsp:cNvSpPr/>
      </dsp:nvSpPr>
      <dsp:spPr>
        <a:xfrm>
          <a:off x="960894" y="889604"/>
          <a:ext cx="2021491" cy="202127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A</a:t>
          </a:r>
          <a:r>
            <a:rPr lang="en-GB" sz="1800" kern="1200" dirty="0"/>
            <a:t>ctivating event</a:t>
          </a:r>
          <a:endParaRPr lang="en-US" sz="1800" kern="1200" dirty="0"/>
        </a:p>
      </dsp:txBody>
      <dsp:txXfrm>
        <a:off x="1249880" y="1178412"/>
        <a:ext cx="1443519" cy="14436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1D5595-615B-448D-AB5C-EE2D7A4BF7AF}">
      <dsp:nvSpPr>
        <dsp:cNvPr id="0" name=""/>
        <dsp:cNvSpPr/>
      </dsp:nvSpPr>
      <dsp:spPr>
        <a:xfrm>
          <a:off x="1679786" y="0"/>
          <a:ext cx="1950720" cy="1083733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Threat</a:t>
          </a:r>
          <a:endParaRPr lang="en-US" sz="2500" kern="1200" dirty="0"/>
        </a:p>
      </dsp:txBody>
      <dsp:txXfrm>
        <a:off x="1711527" y="31741"/>
        <a:ext cx="1887238" cy="1020251"/>
      </dsp:txXfrm>
    </dsp:sp>
    <dsp:sp modelId="{840CC72F-372B-4B07-8563-C7FF0B73C854}">
      <dsp:nvSpPr>
        <dsp:cNvPr id="0" name=""/>
        <dsp:cNvSpPr/>
      </dsp:nvSpPr>
      <dsp:spPr>
        <a:xfrm>
          <a:off x="4497493" y="0"/>
          <a:ext cx="1950720" cy="1083733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-411753"/>
            <a:satOff val="-29041"/>
            <a:lumOff val="-1420"/>
            <a:alphaOff val="0"/>
          </a:schemeClr>
        </a:solidFill>
        <a:ln w="10795" cap="flat" cmpd="sng" algn="ctr">
          <a:solidFill>
            <a:schemeClr val="accent3">
              <a:tint val="40000"/>
              <a:alpha val="90000"/>
              <a:hueOff val="-411753"/>
              <a:satOff val="-29041"/>
              <a:lumOff val="-14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Vulnerability</a:t>
          </a:r>
          <a:endParaRPr lang="en-US" sz="2500" kern="1200" dirty="0"/>
        </a:p>
      </dsp:txBody>
      <dsp:txXfrm>
        <a:off x="4529234" y="31741"/>
        <a:ext cx="1887238" cy="1020251"/>
      </dsp:txXfrm>
    </dsp:sp>
    <dsp:sp modelId="{D0B03EE5-B0D2-485E-BDFC-F247112B2F40}">
      <dsp:nvSpPr>
        <dsp:cNvPr id="0" name=""/>
        <dsp:cNvSpPr/>
      </dsp:nvSpPr>
      <dsp:spPr>
        <a:xfrm>
          <a:off x="3657599" y="4605866"/>
          <a:ext cx="812800" cy="812800"/>
        </a:xfrm>
        <a:prstGeom prst="triangle">
          <a:avLst/>
        </a:prstGeom>
        <a:solidFill>
          <a:schemeClr val="accent3">
            <a:tint val="40000"/>
            <a:alpha val="90000"/>
            <a:hueOff val="-823505"/>
            <a:satOff val="-58083"/>
            <a:lumOff val="-2841"/>
            <a:alphaOff val="0"/>
          </a:schemeClr>
        </a:solidFill>
        <a:ln w="10795" cap="flat" cmpd="sng" algn="ctr">
          <a:solidFill>
            <a:schemeClr val="accent3">
              <a:tint val="40000"/>
              <a:alpha val="90000"/>
              <a:hueOff val="-823505"/>
              <a:satOff val="-58083"/>
              <a:lumOff val="-28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06D504-D570-48FC-A227-1AE9AD1B9678}">
      <dsp:nvSpPr>
        <dsp:cNvPr id="0" name=""/>
        <dsp:cNvSpPr/>
      </dsp:nvSpPr>
      <dsp:spPr>
        <a:xfrm rot="20803875">
          <a:off x="1624855" y="4257573"/>
          <a:ext cx="4878289" cy="341123"/>
        </a:xfrm>
        <a:prstGeom prst="rect">
          <a:avLst/>
        </a:prstGeom>
        <a:solidFill>
          <a:schemeClr val="accent3">
            <a:tint val="40000"/>
            <a:alpha val="90000"/>
            <a:hueOff val="-1235258"/>
            <a:satOff val="-87124"/>
            <a:lumOff val="-4261"/>
            <a:alphaOff val="0"/>
          </a:schemeClr>
        </a:solidFill>
        <a:ln w="10795" cap="flat" cmpd="sng" algn="ctr">
          <a:solidFill>
            <a:schemeClr val="accent3">
              <a:tint val="40000"/>
              <a:alpha val="90000"/>
              <a:hueOff val="-1235258"/>
              <a:satOff val="-87124"/>
              <a:lumOff val="-42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36FD84-A149-40E1-B878-DCDA2682424B}">
      <dsp:nvSpPr>
        <dsp:cNvPr id="0" name=""/>
        <dsp:cNvSpPr/>
      </dsp:nvSpPr>
      <dsp:spPr>
        <a:xfrm rot="20821596">
          <a:off x="1502684" y="3102834"/>
          <a:ext cx="2008002" cy="142397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Severity</a:t>
          </a:r>
          <a:endParaRPr lang="en-US" sz="2200" kern="1200" dirty="0"/>
        </a:p>
      </dsp:txBody>
      <dsp:txXfrm>
        <a:off x="1572197" y="3172347"/>
        <a:ext cx="1868976" cy="1284947"/>
      </dsp:txXfrm>
    </dsp:sp>
    <dsp:sp modelId="{CF4118FE-19D0-4F15-B84C-31DCDACBB5E7}">
      <dsp:nvSpPr>
        <dsp:cNvPr id="0" name=""/>
        <dsp:cNvSpPr/>
      </dsp:nvSpPr>
      <dsp:spPr>
        <a:xfrm rot="20851754">
          <a:off x="1139789" y="1638382"/>
          <a:ext cx="2008002" cy="1423973"/>
        </a:xfrm>
        <a:prstGeom prst="roundRect">
          <a:avLst/>
        </a:prstGeom>
        <a:solidFill>
          <a:schemeClr val="accent3">
            <a:hueOff val="-1068292"/>
            <a:satOff val="-50000"/>
            <a:lumOff val="1569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Likelihood</a:t>
          </a:r>
          <a:endParaRPr lang="en-US" sz="2200" kern="1200" dirty="0"/>
        </a:p>
      </dsp:txBody>
      <dsp:txXfrm>
        <a:off x="1209302" y="1707895"/>
        <a:ext cx="1868976" cy="1284947"/>
      </dsp:txXfrm>
    </dsp:sp>
    <dsp:sp modelId="{A7853CD5-4FB0-4EC3-9CA9-D0722FBB0809}">
      <dsp:nvSpPr>
        <dsp:cNvPr id="0" name=""/>
        <dsp:cNvSpPr/>
      </dsp:nvSpPr>
      <dsp:spPr>
        <a:xfrm rot="20771178">
          <a:off x="5077853" y="2930978"/>
          <a:ext cx="1211918" cy="887333"/>
        </a:xfrm>
        <a:prstGeom prst="roundRect">
          <a:avLst/>
        </a:prstGeom>
        <a:solidFill>
          <a:schemeClr val="accent3">
            <a:hueOff val="-2136584"/>
            <a:satOff val="-100000"/>
            <a:lumOff val="3138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Ability to cope</a:t>
          </a:r>
          <a:endParaRPr lang="en-US" sz="2200" kern="1200" dirty="0"/>
        </a:p>
      </dsp:txBody>
      <dsp:txXfrm>
        <a:off x="5121169" y="2974294"/>
        <a:ext cx="1125286" cy="8007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8/15/2026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418AB3"/>
                </a:solidFill>
              </a:rPr>
              <a:pPr/>
              <a:t>‹#›</a:t>
            </a:fld>
            <a:endParaRPr lang="en-US" dirty="0">
              <a:solidFill>
                <a:srgbClr val="418AB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167826"/>
      </p:ext>
    </p:extLst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8/15/2026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418AB3"/>
                </a:solidFill>
              </a:rPr>
              <a:pPr/>
              <a:t>‹#›</a:t>
            </a:fld>
            <a:endParaRPr lang="en-US" dirty="0">
              <a:solidFill>
                <a:srgbClr val="418AB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280941"/>
      </p:ext>
    </p:extLst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8/15/2026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418AB3"/>
                </a:solidFill>
              </a:rPr>
              <a:pPr/>
              <a:t>‹#›</a:t>
            </a:fld>
            <a:endParaRPr lang="en-US" dirty="0">
              <a:solidFill>
                <a:srgbClr val="418AB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986867"/>
      </p:ext>
    </p:extLst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8/15/2026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>
                <a:solidFill>
                  <a:srgbClr val="418AB3"/>
                </a:solidFill>
              </a:rPr>
              <a:pPr/>
              <a:t>‹#›</a:t>
            </a:fld>
            <a:endParaRPr lang="en-US" dirty="0">
              <a:solidFill>
                <a:srgbClr val="418AB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770498"/>
      </p:ext>
    </p:extLst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8/15/2026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418AB3"/>
                </a:solidFill>
              </a:rPr>
              <a:pPr/>
              <a:t>‹#›</a:t>
            </a:fld>
            <a:endParaRPr lang="en-US" dirty="0">
              <a:solidFill>
                <a:srgbClr val="418AB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592126"/>
      </p:ext>
    </p:extLst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8/15/2026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418AB3"/>
                </a:solidFill>
              </a:rPr>
              <a:pPr/>
              <a:t>‹#›</a:t>
            </a:fld>
            <a:endParaRPr lang="en-US" dirty="0">
              <a:solidFill>
                <a:srgbClr val="418AB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971595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8/15/2026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418AB3"/>
                </a:solidFill>
              </a:rPr>
              <a:pPr/>
              <a:t>‹#›</a:t>
            </a:fld>
            <a:endParaRPr lang="en-US" dirty="0">
              <a:solidFill>
                <a:srgbClr val="418AB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087717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8/15/2026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418AB3"/>
                </a:solidFill>
              </a:rPr>
              <a:pPr/>
              <a:t>‹#›</a:t>
            </a:fld>
            <a:endParaRPr lang="en-US" dirty="0">
              <a:solidFill>
                <a:srgbClr val="418AB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457778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8/15/2026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418AB3"/>
                </a:solidFill>
              </a:rPr>
              <a:pPr/>
              <a:t>‹#›</a:t>
            </a:fld>
            <a:endParaRPr lang="en-US" dirty="0">
              <a:solidFill>
                <a:srgbClr val="418AB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712681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BBEA6-7C60-4B02-AE87-00D78D8422AF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8/15/2026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418AB3"/>
                </a:solidFill>
              </a:rPr>
              <a:pPr/>
              <a:t>‹#›</a:t>
            </a:fld>
            <a:endParaRPr lang="en-US" dirty="0">
              <a:solidFill>
                <a:srgbClr val="418AB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348466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8/15/2026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418AB3"/>
                </a:solidFill>
              </a:rPr>
              <a:pPr/>
              <a:t>‹#›</a:t>
            </a:fld>
            <a:endParaRPr lang="en-US" dirty="0">
              <a:solidFill>
                <a:srgbClr val="418AB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466510"/>
      </p:ext>
    </p:extLst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457200"/>
            <a:fld id="{98624D31-43A5-475A-80CF-332C9F6DCF35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 defTabSz="457200"/>
              <a:t>8/15/2026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pPr defTabSz="457200"/>
            <a:fld id="{4FAB73BC-B049-4115-A692-8D63A059BFB8}" type="slidenum">
              <a:rPr lang="en-US" smtClean="0">
                <a:solidFill>
                  <a:srgbClr val="418AB3"/>
                </a:solidFill>
              </a:rPr>
              <a:pPr defTabSz="457200"/>
              <a:t>‹#›</a:t>
            </a:fld>
            <a:endParaRPr lang="en-US" dirty="0">
              <a:solidFill>
                <a:srgbClr val="418AB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32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 dir="r"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aginationtherapy.co.uk/" TargetMode="External"/><Relationship Id="rId2" Type="http://schemas.openxmlformats.org/officeDocument/2006/relationships/hyperlink" Target="mailto:bill@imaginationtherapy.co.uk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imaginationtherapy.co.uk/" TargetMode="Externa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imaginationtherapy.co.uk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imaginationtherapy.co.uk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maginationtherapy.co.uk/blog/2019/2/13/worry-what-is-it-and-how-to-deal-with-it?rq=worry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aginationtherapy.co.uk/blog/2019/1/24/unwritten-rules-i-should-i-must-i-need" TargetMode="External"/><Relationship Id="rId2" Type="http://schemas.openxmlformats.org/officeDocument/2006/relationships/hyperlink" Target="https://www.imaginationtherapy.co.uk/blog/2018/12/11/perfectionism-the-modern-scourg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https://www.imaginationtherapy.co.uk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imaginationtherapy.co.uk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aginationtherapy.co.uk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aginationtherapy.co.uk/" TargetMode="External"/><Relationship Id="rId2" Type="http://schemas.openxmlformats.org/officeDocument/2006/relationships/hyperlink" Target="https://www.imaginationtherapy.co.uk/blog/2019/2/28/procrastination-a-waste-of-tim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imaginationtherapy.co.uk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imaginationtherapy.co.uk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imaginationtherapy.co.uk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imaginationtherapy.co.uk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imaginationtherapy.co.uk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imaginationtherapy.co.uk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imaginationtherapy.co.uk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aginationtherapy.co.uk/" TargetMode="External"/><Relationship Id="rId7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linkedin.com/in/bill-sheate-b3a073291" TargetMode="External"/><Relationship Id="rId5" Type="http://schemas.openxmlformats.org/officeDocument/2006/relationships/hyperlink" Target="mailto:bill@imaginationtherapy.co.uk" TargetMode="Externa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greatergood.berkeley.edu/" TargetMode="External"/><Relationship Id="rId3" Type="http://schemas.openxmlformats.org/officeDocument/2006/relationships/hyperlink" Target="https://www.imaginationtherapy.co.uk/blog" TargetMode="External"/><Relationship Id="rId7" Type="http://schemas.openxmlformats.org/officeDocument/2006/relationships/hyperlink" Target="https://www.amazon.co.uk/Build-Your-Resilience-Situation-Relationships/dp/1444168711" TargetMode="External"/><Relationship Id="rId12" Type="http://schemas.openxmlformats.org/officeDocument/2006/relationships/image" Target="../media/image1.png"/><Relationship Id="rId2" Type="http://schemas.openxmlformats.org/officeDocument/2006/relationships/hyperlink" Target="https://www.imaginationtherapy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mazon.co.uk/Happiness-Trap-Based-revolutionary-mindfulness-based/dp/184529825X/ref=sr_1_1?ie=UTF8&amp;qid=1538931511&amp;sr=8-1&amp;keywords=happiness+trap" TargetMode="External"/><Relationship Id="rId11" Type="http://schemas.openxmlformats.org/officeDocument/2006/relationships/hyperlink" Target="https://www.calm.com/" TargetMode="External"/><Relationship Id="rId5" Type="http://schemas.openxmlformats.org/officeDocument/2006/relationships/hyperlink" Target="https://www.imaginationtherapy.co.uk/issues#ecoanxiety" TargetMode="External"/><Relationship Id="rId10" Type="http://schemas.openxmlformats.org/officeDocument/2006/relationships/hyperlink" Target="https://buddhify.com/&#160;" TargetMode="External"/><Relationship Id="rId4" Type="http://schemas.openxmlformats.org/officeDocument/2006/relationships/hyperlink" Target="https://www.imaginationtherapy.co.uk/blog/2019/2/13/worry-what-is-it-and-how-to-deal-with-it?rq=worry" TargetMode="External"/><Relationship Id="rId9" Type="http://schemas.openxmlformats.org/officeDocument/2006/relationships/hyperlink" Target="https://www.headspace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hfuturesfoundation.org/publication/report-understanding-drivers-of-recent-trends-in-young-peoples-mental-health/" TargetMode="External"/><Relationship Id="rId2" Type="http://schemas.openxmlformats.org/officeDocument/2006/relationships/hyperlink" Target="https://www.health.org.uk/reports-and-analysis/analysis/mental-health-trends-among-working-age-peopl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s://www.imaginationtherapy.co.uk/" TargetMode="External"/><Relationship Id="rId4" Type="http://schemas.openxmlformats.org/officeDocument/2006/relationships/hyperlink" Target="https://doi.org/10.1016/j.ejtd.2025.100568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image" Target="../media/image1.png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hyperlink" Target="https://www.imaginationtherapy.co.uk/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imaginationtherapy.co.uk/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imaginationtherapy.co.uk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imaginationtherapy.co.uk/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3.xml"/><Relationship Id="rId7" Type="http://schemas.openxmlformats.org/officeDocument/2006/relationships/hyperlink" Target="https://www.imaginationtherapy.co.uk/" TargetMode="Externa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imaginationtherapy.co.uk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000" b="1" dirty="0"/>
              <a:t>Supporting Student Mental Health and Building Resilience</a:t>
            </a:r>
            <a:br>
              <a:rPr lang="en-GB" sz="2700" dirty="0"/>
            </a:br>
            <a:br>
              <a:rPr lang="en-GB" sz="4800" b="1" dirty="0"/>
            </a:br>
            <a:r>
              <a:rPr lang="en-GB" sz="2500" dirty="0"/>
              <a:t>Bill Sheate</a:t>
            </a:r>
            <a:br>
              <a:rPr lang="en-GB" sz="2500" dirty="0"/>
            </a:br>
            <a:r>
              <a:rPr lang="en-GB" sz="2000" dirty="0">
                <a:hlinkClick r:id="rId2"/>
              </a:rPr>
              <a:t>bill@imaginationtherapy.co.uk</a:t>
            </a:r>
            <a:r>
              <a:rPr lang="en-GB" sz="2000" dirty="0"/>
              <a:t> </a:t>
            </a:r>
            <a:br>
              <a:rPr lang="en-GB" sz="2000" dirty="0"/>
            </a:br>
            <a:r>
              <a:rPr lang="en-GB" sz="2000" dirty="0">
                <a:hlinkClick r:id="rId3"/>
              </a:rPr>
              <a:t>www.imaginationtherapy.co.uk </a:t>
            </a:r>
            <a:endParaRPr lang="en-US" sz="4800" dirty="0"/>
          </a:p>
        </p:txBody>
      </p:sp>
      <p:pic>
        <p:nvPicPr>
          <p:cNvPr id="6" name="Picture 5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848" y="4673716"/>
            <a:ext cx="2952134" cy="10993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379A2A-AB83-4F19-B4CB-E73B39C910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1231" y="-745587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014003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Mindfulness</a:t>
            </a:r>
            <a:br>
              <a:rPr lang="en-GB" dirty="0"/>
            </a:br>
            <a:br>
              <a:rPr lang="en-GB" dirty="0"/>
            </a:br>
            <a:r>
              <a:rPr lang="en-GB" sz="1800" i="1" dirty="0">
                <a:solidFill>
                  <a:schemeClr val="bg1"/>
                </a:solidFill>
              </a:rPr>
              <a:t>“Paying attention in a particular way: on purpose, in the present moment, and non-judgementally.” (Kabat-Zin, 1979)</a:t>
            </a:r>
            <a:br>
              <a:rPr lang="en-GB" sz="1800" i="1" dirty="0">
                <a:solidFill>
                  <a:schemeClr val="bg1"/>
                </a:solidFill>
              </a:rPr>
            </a:br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72" y="4650790"/>
            <a:ext cx="2952134" cy="109937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>
                <a:solidFill>
                  <a:schemeClr val="tx1"/>
                </a:solidFill>
              </a:rPr>
              <a:t>Example simple mindfulness techniques, exercises:</a:t>
            </a:r>
          </a:p>
          <a:p>
            <a:r>
              <a:rPr lang="en-GB" b="1" dirty="0">
                <a:solidFill>
                  <a:schemeClr val="tx1"/>
                </a:solidFill>
              </a:rPr>
              <a:t>Present moment</a:t>
            </a:r>
            <a:r>
              <a:rPr lang="en-GB" dirty="0">
                <a:solidFill>
                  <a:schemeClr val="tx1"/>
                </a:solidFill>
              </a:rPr>
              <a:t>: 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5 things – see, hear, sensation against the surface of the skin</a:t>
            </a:r>
          </a:p>
          <a:p>
            <a:pPr lvl="2"/>
            <a:r>
              <a:rPr lang="en-GB" dirty="0">
                <a:solidFill>
                  <a:schemeClr val="tx1"/>
                </a:solidFill>
              </a:rPr>
              <a:t>Remove headphones and connect –  deliberate action</a:t>
            </a:r>
          </a:p>
          <a:p>
            <a:r>
              <a:rPr lang="en-GB" b="1" dirty="0">
                <a:solidFill>
                  <a:schemeClr val="tx1"/>
                </a:solidFill>
              </a:rPr>
              <a:t>Acceptance </a:t>
            </a:r>
            <a:r>
              <a:rPr lang="en-GB" dirty="0">
                <a:solidFill>
                  <a:schemeClr val="tx1"/>
                </a:solidFill>
              </a:rPr>
              <a:t>(of emotions): 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Not struggling (e.g. finger trap metaphor; ball in pool) </a:t>
            </a:r>
          </a:p>
          <a:p>
            <a:pPr lvl="1"/>
            <a:r>
              <a:rPr lang="en-GB" i="1" dirty="0">
                <a:solidFill>
                  <a:schemeClr val="tx1"/>
                </a:solidFill>
              </a:rPr>
              <a:t>‘OK I’m feeling anxious – it’s OK it will pass’</a:t>
            </a:r>
          </a:p>
          <a:p>
            <a:r>
              <a:rPr lang="en-GB" b="1" dirty="0">
                <a:solidFill>
                  <a:schemeClr val="tx1"/>
                </a:solidFill>
              </a:rPr>
              <a:t>Defusion  distancing </a:t>
            </a:r>
            <a:r>
              <a:rPr lang="en-GB" dirty="0">
                <a:solidFill>
                  <a:schemeClr val="tx1"/>
                </a:solidFill>
              </a:rPr>
              <a:t>(of thoughts): 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hands as thoughts; </a:t>
            </a:r>
          </a:p>
          <a:p>
            <a:pPr lvl="2"/>
            <a:r>
              <a:rPr lang="en-GB" dirty="0">
                <a:solidFill>
                  <a:schemeClr val="tx1"/>
                </a:solidFill>
              </a:rPr>
              <a:t>e.g. </a:t>
            </a:r>
            <a:r>
              <a:rPr lang="en-GB" i="1" dirty="0">
                <a:solidFill>
                  <a:schemeClr val="tx1"/>
                </a:solidFill>
              </a:rPr>
              <a:t>‘I’m not good enough’; I’m having the thought…..; I’m aware I’m having the thought……</a:t>
            </a:r>
          </a:p>
          <a:p>
            <a:r>
              <a:rPr lang="en-GB" b="1" dirty="0">
                <a:solidFill>
                  <a:schemeClr val="tx1"/>
                </a:solidFill>
              </a:rPr>
              <a:t>Observer of self</a:t>
            </a:r>
            <a:r>
              <a:rPr lang="en-GB" dirty="0">
                <a:solidFill>
                  <a:schemeClr val="tx1"/>
                </a:solidFill>
              </a:rPr>
              <a:t>: </a:t>
            </a:r>
          </a:p>
          <a:p>
            <a:pPr lvl="1"/>
            <a:r>
              <a:rPr lang="en-GB" i="1" dirty="0">
                <a:solidFill>
                  <a:schemeClr val="tx1"/>
                </a:solidFill>
              </a:rPr>
              <a:t>Sky and weather </a:t>
            </a:r>
            <a:r>
              <a:rPr lang="en-GB" dirty="0">
                <a:solidFill>
                  <a:schemeClr val="tx1"/>
                </a:solidFill>
              </a:rPr>
              <a:t>metaphor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CE958B-7F2E-CC67-44ED-13081E6D48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0932" y="2552466"/>
            <a:ext cx="1673701" cy="157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42393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Worry…. </a:t>
            </a:r>
            <a:endParaRPr lang="en-US" dirty="0"/>
          </a:p>
        </p:txBody>
      </p:sp>
      <p:pic>
        <p:nvPicPr>
          <p:cNvPr id="6" name="Picture 5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72" y="4650790"/>
            <a:ext cx="2952134" cy="109937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660400"/>
            <a:ext cx="7315200" cy="5664200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1"/>
                </a:solidFill>
              </a:rPr>
              <a:t>‘Problem situation’</a:t>
            </a:r>
          </a:p>
          <a:p>
            <a:pPr lvl="1"/>
            <a:r>
              <a:rPr lang="en-GB" sz="2000" dirty="0">
                <a:solidFill>
                  <a:schemeClr val="tx1"/>
                </a:solidFill>
              </a:rPr>
              <a:t>Any current or anticipated life situation which requires some response, but to which no effective or adaptive response is immediately obvious</a:t>
            </a:r>
          </a:p>
          <a:p>
            <a:r>
              <a:rPr lang="en-GB" sz="2400" b="1" dirty="0">
                <a:solidFill>
                  <a:schemeClr val="tx1"/>
                </a:solidFill>
              </a:rPr>
              <a:t>‘Worry’</a:t>
            </a:r>
          </a:p>
          <a:p>
            <a:pPr lvl="1"/>
            <a:r>
              <a:rPr lang="en-GB" sz="2000" dirty="0">
                <a:solidFill>
                  <a:schemeClr val="tx1"/>
                </a:solidFill>
              </a:rPr>
              <a:t>Prolonged and fruitless search for a solution that will provide safety from the perceived threat of harm (Clark and Beck, 2010)</a:t>
            </a:r>
          </a:p>
          <a:p>
            <a:pPr lvl="1"/>
            <a:r>
              <a:rPr lang="en-GB" sz="2000" dirty="0">
                <a:solidFill>
                  <a:schemeClr val="tx1"/>
                </a:solidFill>
              </a:rPr>
              <a:t>The brain’s random attempt at problem solving, to little effect</a:t>
            </a:r>
          </a:p>
        </p:txBody>
      </p:sp>
    </p:spTree>
    <p:extLst>
      <p:ext uri="{BB962C8B-B14F-4D97-AF65-F5344CB8AC3E}">
        <p14:creationId xmlns:p14="http://schemas.microsoft.com/office/powerpoint/2010/main" val="415374039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(Unproductive) Worry </a:t>
            </a:r>
            <a:br>
              <a:rPr lang="en-GB" dirty="0"/>
            </a:br>
            <a:r>
              <a:rPr lang="en-GB" sz="2400" dirty="0"/>
              <a:t>–</a:t>
            </a:r>
            <a:r>
              <a:rPr lang="en-GB" dirty="0"/>
              <a:t> </a:t>
            </a:r>
            <a:r>
              <a:rPr lang="en-GB" sz="2400" dirty="0"/>
              <a:t>an unhelpful coping strategy for anxiety</a:t>
            </a:r>
            <a:endParaRPr lang="en-US" sz="2400" dirty="0"/>
          </a:p>
        </p:txBody>
      </p:sp>
      <p:pic>
        <p:nvPicPr>
          <p:cNvPr id="6" name="Picture 5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72" y="4650790"/>
            <a:ext cx="2952134" cy="109937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Dwells</a:t>
            </a:r>
            <a:r>
              <a:rPr lang="en-GB" dirty="0">
                <a:solidFill>
                  <a:schemeClr val="tx1"/>
                </a:solidFill>
              </a:rPr>
              <a:t> on unanswerable questions (or unsolvable problems)</a:t>
            </a:r>
          </a:p>
          <a:p>
            <a:r>
              <a:rPr lang="en-GB" dirty="0">
                <a:solidFill>
                  <a:schemeClr val="tx1"/>
                </a:solidFill>
              </a:rPr>
              <a:t>Involves </a:t>
            </a:r>
            <a:r>
              <a:rPr lang="en-GB" b="1" dirty="0">
                <a:solidFill>
                  <a:schemeClr val="tx1"/>
                </a:solidFill>
              </a:rPr>
              <a:t>long chains of events </a:t>
            </a:r>
            <a:r>
              <a:rPr lang="en-GB" dirty="0">
                <a:solidFill>
                  <a:schemeClr val="tx1"/>
                </a:solidFill>
              </a:rPr>
              <a:t>leading to distant catastrophes</a:t>
            </a:r>
          </a:p>
          <a:p>
            <a:r>
              <a:rPr lang="en-GB" b="1" dirty="0">
                <a:solidFill>
                  <a:schemeClr val="tx1"/>
                </a:solidFill>
              </a:rPr>
              <a:t>Rejects potential solutions </a:t>
            </a:r>
            <a:r>
              <a:rPr lang="en-GB" dirty="0">
                <a:solidFill>
                  <a:schemeClr val="tx1"/>
                </a:solidFill>
              </a:rPr>
              <a:t>because they are not ‘perfect’, </a:t>
            </a:r>
            <a:r>
              <a:rPr lang="en-GB" dirty="0" err="1">
                <a:solidFill>
                  <a:schemeClr val="tx1"/>
                </a:solidFill>
              </a:rPr>
              <a:t>i.e</a:t>
            </a:r>
            <a:r>
              <a:rPr lang="en-GB" dirty="0">
                <a:solidFill>
                  <a:schemeClr val="tx1"/>
                </a:solidFill>
              </a:rPr>
              <a:t> intolerant of uncertainty</a:t>
            </a:r>
          </a:p>
          <a:p>
            <a:r>
              <a:rPr lang="en-GB" b="1" dirty="0">
                <a:solidFill>
                  <a:schemeClr val="tx1"/>
                </a:solidFill>
              </a:rPr>
              <a:t>Prolongs thinking </a:t>
            </a:r>
            <a:r>
              <a:rPr lang="en-GB" dirty="0">
                <a:solidFill>
                  <a:schemeClr val="tx1"/>
                </a:solidFill>
              </a:rPr>
              <a:t>in an attempt to reduce anxiety, i.e. an endless search for safety</a:t>
            </a:r>
          </a:p>
          <a:p>
            <a:r>
              <a:rPr lang="en-GB" b="1" dirty="0">
                <a:solidFill>
                  <a:schemeClr val="tx1"/>
                </a:solidFill>
              </a:rPr>
              <a:t>Fails to distinguish </a:t>
            </a:r>
            <a:r>
              <a:rPr lang="en-GB" dirty="0">
                <a:solidFill>
                  <a:schemeClr val="tx1"/>
                </a:solidFill>
              </a:rPr>
              <a:t>between what can be controlled and what cannot.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See blog post on </a:t>
            </a:r>
            <a:r>
              <a:rPr lang="en-GB" dirty="0">
                <a:hlinkClick r:id="rId4"/>
              </a:rPr>
              <a:t>Worry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70431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C8395-C1DC-4B43-A6EF-FD4642CDD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Unhelpful coping strategies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81C96-060A-4D45-A0F7-175473B23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562708"/>
            <a:ext cx="7315200" cy="5999870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tx1"/>
                </a:solidFill>
              </a:rPr>
              <a:t>Perfectionism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A cognitive distortion  and an unhelpful coping strategy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No such thing as ‘perfect’ 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Sets an unachievable goal; never satisfied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Often goes with ‘</a:t>
            </a:r>
            <a:r>
              <a:rPr lang="en-GB" i="1" dirty="0" err="1">
                <a:solidFill>
                  <a:schemeClr val="tx1"/>
                </a:solidFill>
              </a:rPr>
              <a:t>comparisonitis</a:t>
            </a:r>
            <a:r>
              <a:rPr lang="en-GB" dirty="0">
                <a:solidFill>
                  <a:schemeClr val="tx1"/>
                </a:solidFill>
              </a:rPr>
              <a:t>’ – comparing yourself to others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At root is a belief that you </a:t>
            </a:r>
            <a:r>
              <a:rPr lang="en-GB" i="1" dirty="0">
                <a:solidFill>
                  <a:schemeClr val="tx1"/>
                </a:solidFill>
              </a:rPr>
              <a:t>‘should’ </a:t>
            </a:r>
            <a:r>
              <a:rPr lang="en-GB" dirty="0">
                <a:solidFill>
                  <a:schemeClr val="tx1"/>
                </a:solidFill>
              </a:rPr>
              <a:t>be perfect – ‘if I strive to be perfect I won’t ‘feel’ I’m not good enough’ – creates a vicious cycle</a:t>
            </a:r>
          </a:p>
          <a:p>
            <a:pPr lvl="2"/>
            <a:r>
              <a:rPr lang="en-GB" i="1" dirty="0">
                <a:solidFill>
                  <a:schemeClr val="tx1"/>
                </a:solidFill>
                <a:latin typeface="proxima-nova"/>
              </a:rPr>
              <a:t>'But if I do all in my power to be perfect then I'll prove to others (and myself) I'm not as useless as I think I am.'</a:t>
            </a:r>
            <a:r>
              <a:rPr lang="en-GB" dirty="0">
                <a:solidFill>
                  <a:schemeClr val="tx1"/>
                </a:solidFill>
                <a:latin typeface="proxima-nova"/>
              </a:rPr>
              <a:t> </a:t>
            </a:r>
            <a:endParaRPr lang="en-GB" b="1" dirty="0">
              <a:solidFill>
                <a:schemeClr val="tx1"/>
              </a:solidFill>
            </a:endParaRPr>
          </a:p>
          <a:p>
            <a:pPr lvl="1"/>
            <a:r>
              <a:rPr lang="en-GB" dirty="0">
                <a:solidFill>
                  <a:schemeClr val="tx1"/>
                </a:solidFill>
              </a:rPr>
              <a:t>Results in low self worth, constantly seeking external validation, not trusting self.</a:t>
            </a:r>
          </a:p>
          <a:p>
            <a:pPr lvl="1"/>
            <a:endParaRPr lang="en-GB" dirty="0">
              <a:solidFill>
                <a:schemeClr val="tx1"/>
              </a:solidFill>
            </a:endParaRPr>
          </a:p>
          <a:p>
            <a:pPr lvl="1"/>
            <a:r>
              <a:rPr lang="en-GB" dirty="0"/>
              <a:t>See Perfectionism blog </a:t>
            </a:r>
            <a:r>
              <a:rPr lang="en-GB" dirty="0">
                <a:hlinkClick r:id="rId2"/>
              </a:rPr>
              <a:t>https://www.imaginationtherapy.co.uk/blog/2018/12/11/perfectionism-the-modern-scourge</a:t>
            </a:r>
            <a:r>
              <a:rPr lang="en-GB" dirty="0"/>
              <a:t> </a:t>
            </a:r>
          </a:p>
          <a:p>
            <a:pPr lvl="1"/>
            <a:r>
              <a:rPr lang="en-GB" dirty="0"/>
              <a:t>Unwritten rules blog – </a:t>
            </a:r>
            <a:r>
              <a:rPr lang="en-GB" i="1" dirty="0"/>
              <a:t>I should, I must, I need </a:t>
            </a:r>
            <a:r>
              <a:rPr lang="en-GB" dirty="0">
                <a:hlinkClick r:id="rId3"/>
              </a:rPr>
              <a:t>https://www.imaginationtherapy.co.uk/blog/2019/1/24/unwritten-rules-i-should-i-must-i-need</a:t>
            </a:r>
            <a:r>
              <a:rPr lang="en-GB" dirty="0"/>
              <a:t> </a:t>
            </a:r>
          </a:p>
        </p:txBody>
      </p:sp>
      <p:pic>
        <p:nvPicPr>
          <p:cNvPr id="5" name="Picture 4">
            <a:hlinkClick r:id="rId4"/>
            <a:extLst>
              <a:ext uri="{FF2B5EF4-FFF2-40B4-BE49-F238E27FC236}">
                <a16:creationId xmlns:a16="http://schemas.microsoft.com/office/drawing/2014/main" id="{45227E28-16C7-48EA-973E-8C18521725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472" y="4650790"/>
            <a:ext cx="2952134" cy="109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57197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6DC36-CD36-4A37-9250-94F0A5335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More helpful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C28247-D5F5-49B6-8A75-7D77E7B0C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5490972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Rather than ‘perfect’, which is unachievable, how about being ‘</a:t>
            </a:r>
            <a:r>
              <a:rPr lang="en-GB" b="1" dirty="0">
                <a:solidFill>
                  <a:schemeClr val="tx1"/>
                </a:solidFill>
              </a:rPr>
              <a:t>competent</a:t>
            </a:r>
            <a:r>
              <a:rPr lang="en-GB" dirty="0">
                <a:solidFill>
                  <a:schemeClr val="tx1"/>
                </a:solidFill>
              </a:rPr>
              <a:t>’?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Can be competent at lots of things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Rather than </a:t>
            </a:r>
            <a:r>
              <a:rPr lang="en-GB" i="1" dirty="0">
                <a:solidFill>
                  <a:schemeClr val="tx1"/>
                </a:solidFill>
              </a:rPr>
              <a:t>‘I </a:t>
            </a:r>
            <a:r>
              <a:rPr lang="en-GB" b="1" i="1" dirty="0">
                <a:solidFill>
                  <a:schemeClr val="tx1"/>
                </a:solidFill>
              </a:rPr>
              <a:t>must</a:t>
            </a:r>
            <a:r>
              <a:rPr lang="en-GB" i="1" dirty="0">
                <a:solidFill>
                  <a:schemeClr val="tx1"/>
                </a:solidFill>
              </a:rPr>
              <a:t> do well’</a:t>
            </a:r>
            <a:r>
              <a:rPr lang="en-GB" dirty="0">
                <a:solidFill>
                  <a:schemeClr val="tx1"/>
                </a:solidFill>
              </a:rPr>
              <a:t>, </a:t>
            </a:r>
            <a:r>
              <a:rPr lang="en-GB" i="1" dirty="0">
                <a:solidFill>
                  <a:schemeClr val="tx1"/>
                </a:solidFill>
              </a:rPr>
              <a:t>‘It would be nice to do well, but it isn’t essential’</a:t>
            </a:r>
          </a:p>
          <a:p>
            <a:r>
              <a:rPr lang="en-GB" dirty="0">
                <a:solidFill>
                  <a:schemeClr val="tx1"/>
                </a:solidFill>
              </a:rPr>
              <a:t>Perfectionism is future – </a:t>
            </a:r>
            <a:r>
              <a:rPr lang="en-GB" i="1" dirty="0">
                <a:solidFill>
                  <a:schemeClr val="tx1"/>
                </a:solidFill>
              </a:rPr>
              <a:t>outcome</a:t>
            </a:r>
            <a:r>
              <a:rPr lang="en-GB" dirty="0">
                <a:solidFill>
                  <a:schemeClr val="tx1"/>
                </a:solidFill>
              </a:rPr>
              <a:t> – focused; instead focus on the </a:t>
            </a:r>
            <a:r>
              <a:rPr lang="en-GB" i="1" dirty="0">
                <a:solidFill>
                  <a:schemeClr val="tx1"/>
                </a:solidFill>
              </a:rPr>
              <a:t>process</a:t>
            </a:r>
            <a:r>
              <a:rPr lang="en-GB" dirty="0">
                <a:solidFill>
                  <a:schemeClr val="tx1"/>
                </a:solidFill>
              </a:rPr>
              <a:t> of learning, on the task in hand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Mindful learning</a:t>
            </a:r>
          </a:p>
          <a:p>
            <a:r>
              <a:rPr lang="en-GB" dirty="0">
                <a:solidFill>
                  <a:schemeClr val="tx1"/>
                </a:solidFill>
              </a:rPr>
              <a:t>But what will others think of me? 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Expectations of others are their concern, unless you adopt those expectations as you own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Trust yourself, your own judgements 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Acceptance – that part of being human is to be average, below average and above average for different things:</a:t>
            </a:r>
          </a:p>
          <a:p>
            <a:pPr lvl="2"/>
            <a:r>
              <a:rPr lang="en-GB" dirty="0">
                <a:solidFill>
                  <a:schemeClr val="tx1"/>
                </a:solidFill>
              </a:rPr>
              <a:t>You can be good at some subjects, but very unlikely to be equally good at all – why should you be?</a:t>
            </a:r>
          </a:p>
          <a:p>
            <a:pPr lvl="2"/>
            <a:r>
              <a:rPr lang="en-GB" dirty="0">
                <a:solidFill>
                  <a:schemeClr val="tx1"/>
                </a:solidFill>
              </a:rPr>
              <a:t>Can you accept that fact?</a:t>
            </a:r>
            <a:endParaRPr lang="en-GB" i="1" dirty="0">
              <a:solidFill>
                <a:schemeClr val="tx1"/>
              </a:solidFill>
            </a:endParaRPr>
          </a:p>
          <a:p>
            <a:endParaRPr lang="en-GB" i="1" dirty="0"/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2110D0B8-60FD-4BEE-9D38-F1DEA29F04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72" y="4650790"/>
            <a:ext cx="2952134" cy="109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87516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1EA34-95C9-409A-AC15-4A8A1E04A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Benefit v effort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B6FB3D3-CA6E-4806-9156-9DB270ADBD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1835" y="1230923"/>
            <a:ext cx="8347395" cy="4519242"/>
          </a:xfrm>
        </p:spPr>
      </p:pic>
      <p:pic>
        <p:nvPicPr>
          <p:cNvPr id="7" name="Picture 6">
            <a:hlinkClick r:id="rId3"/>
            <a:extLst>
              <a:ext uri="{FF2B5EF4-FFF2-40B4-BE49-F238E27FC236}">
                <a16:creationId xmlns:a16="http://schemas.microsoft.com/office/drawing/2014/main" id="{7FD3B1F9-4679-4671-8641-76B0D1CF4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472" y="4650790"/>
            <a:ext cx="2952134" cy="109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66153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6DC36-CD36-4A37-9250-94F0A5335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Unhelpful coping strategies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C28247-D5F5-49B6-8A75-7D77E7B0C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478302"/>
            <a:ext cx="7315200" cy="5816990"/>
          </a:xfrm>
        </p:spPr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Procrastination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Doing something other than the thing that is important, for immediate gratification (behavioural response)</a:t>
            </a:r>
          </a:p>
          <a:p>
            <a:pPr lvl="2"/>
            <a:r>
              <a:rPr lang="en-GB" dirty="0">
                <a:solidFill>
                  <a:schemeClr val="tx1"/>
                </a:solidFill>
              </a:rPr>
              <a:t>E.g. scrolling through phone, social media, YouTube videos, cleaning your room/flat etc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Lowers immediate anxiety temporarily about the thing causing anxiety, BUT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Is essentially avoidance – safety seeking when ‘overwhelmed’, and so makes things worse (vicious cycle)</a:t>
            </a:r>
          </a:p>
          <a:p>
            <a:pPr lvl="2"/>
            <a:r>
              <a:rPr lang="en-GB" dirty="0">
                <a:solidFill>
                  <a:schemeClr val="tx1"/>
                </a:solidFill>
              </a:rPr>
              <a:t>E.g. Not starting something you can’t be perfect at; or stressful &gt; rather not submit at all than submit something less than perfect &gt; debilitating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Or, may be used to create anxiety to provide the impetus to do the work (e.g. deadlines)</a:t>
            </a:r>
          </a:p>
          <a:p>
            <a:pPr lvl="1"/>
            <a:r>
              <a:rPr lang="en-GB" dirty="0"/>
              <a:t>See Procrastination blog </a:t>
            </a:r>
            <a:r>
              <a:rPr lang="en-GB" dirty="0">
                <a:hlinkClick r:id="rId2"/>
              </a:rPr>
              <a:t>https://www.imaginationtherapy.co.uk/blog/2019/2/28/procrastination-a-waste-of-time</a:t>
            </a:r>
            <a:r>
              <a:rPr lang="en-GB" dirty="0"/>
              <a:t> </a:t>
            </a:r>
          </a:p>
          <a:p>
            <a:pPr lvl="1"/>
            <a:endParaRPr lang="en-GB" dirty="0"/>
          </a:p>
          <a:p>
            <a:pPr lvl="1"/>
            <a:r>
              <a:rPr lang="en-GB" dirty="0">
                <a:solidFill>
                  <a:schemeClr val="tx1"/>
                </a:solidFill>
              </a:rPr>
              <a:t>More helpful strategy – </a:t>
            </a:r>
            <a:r>
              <a:rPr lang="en-GB" b="1" dirty="0">
                <a:solidFill>
                  <a:schemeClr val="tx1"/>
                </a:solidFill>
              </a:rPr>
              <a:t>problem solving </a:t>
            </a:r>
            <a:r>
              <a:rPr lang="en-GB" dirty="0">
                <a:solidFill>
                  <a:schemeClr val="tx1"/>
                </a:solidFill>
              </a:rPr>
              <a:t>(below)</a:t>
            </a:r>
          </a:p>
        </p:txBody>
      </p:sp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2110D0B8-60FD-4BEE-9D38-F1DEA29F04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472" y="4650790"/>
            <a:ext cx="2952134" cy="109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57538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Problem solving theory</a:t>
            </a:r>
            <a:endParaRPr lang="en-US" dirty="0"/>
          </a:p>
        </p:txBody>
      </p:sp>
      <p:pic>
        <p:nvPicPr>
          <p:cNvPr id="6" name="Picture 5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72" y="4650790"/>
            <a:ext cx="2952134" cy="109937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b="1" dirty="0">
                <a:solidFill>
                  <a:schemeClr val="tx1"/>
                </a:solidFill>
              </a:rPr>
              <a:t>Worry decision tree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1" dirty="0">
                <a:solidFill>
                  <a:schemeClr val="tx1"/>
                </a:solidFill>
              </a:rPr>
              <a:t>What are you worrying about? </a:t>
            </a:r>
            <a:r>
              <a:rPr lang="en-GB" sz="2400" dirty="0">
                <a:solidFill>
                  <a:schemeClr val="tx1"/>
                </a:solidFill>
              </a:rPr>
              <a:t>[problem definition]</a:t>
            </a:r>
          </a:p>
          <a:p>
            <a:pPr lvl="2"/>
            <a:r>
              <a:rPr lang="en-GB" sz="2000" dirty="0">
                <a:solidFill>
                  <a:schemeClr val="tx1"/>
                </a:solidFill>
              </a:rPr>
              <a:t>e.g. </a:t>
            </a:r>
            <a:r>
              <a:rPr lang="en-GB" sz="2000" i="1" dirty="0">
                <a:solidFill>
                  <a:schemeClr val="tx1"/>
                </a:solidFill>
              </a:rPr>
              <a:t>‘I </a:t>
            </a:r>
            <a:r>
              <a:rPr lang="en-GB" sz="2000" i="1" u="sng" dirty="0">
                <a:solidFill>
                  <a:schemeClr val="tx1"/>
                </a:solidFill>
              </a:rPr>
              <a:t>can’t cope </a:t>
            </a:r>
            <a:r>
              <a:rPr lang="en-GB" sz="2000" i="1" dirty="0">
                <a:solidFill>
                  <a:schemeClr val="tx1"/>
                </a:solidFill>
              </a:rPr>
              <a:t>with the </a:t>
            </a:r>
            <a:r>
              <a:rPr lang="en-GB" sz="2000" i="1" u="sng" dirty="0">
                <a:solidFill>
                  <a:schemeClr val="tx1"/>
                </a:solidFill>
              </a:rPr>
              <a:t>workload</a:t>
            </a:r>
            <a:r>
              <a:rPr lang="en-GB" sz="2000" i="1" dirty="0">
                <a:solidFill>
                  <a:schemeClr val="tx1"/>
                </a:solidFill>
              </a:rPr>
              <a:t>’ </a:t>
            </a:r>
            <a:r>
              <a:rPr lang="en-GB" sz="2000" dirty="0">
                <a:solidFill>
                  <a:schemeClr val="tx1"/>
                </a:solidFill>
              </a:rPr>
              <a:t>(overwhelmed)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1" dirty="0">
                <a:solidFill>
                  <a:schemeClr val="tx1"/>
                </a:solidFill>
              </a:rPr>
              <a:t>Can you actually do anything about it?</a:t>
            </a:r>
          </a:p>
          <a:p>
            <a:pPr marL="845820" lvl="1" indent="-342900">
              <a:buFont typeface="+mj-lt"/>
              <a:buAutoNum type="alphaLcParenR"/>
            </a:pPr>
            <a:r>
              <a:rPr lang="en-GB" sz="2000" b="1" dirty="0">
                <a:solidFill>
                  <a:schemeClr val="tx1"/>
                </a:solidFill>
              </a:rPr>
              <a:t>No</a:t>
            </a:r>
            <a:r>
              <a:rPr lang="en-GB" sz="2000" dirty="0">
                <a:solidFill>
                  <a:schemeClr val="tx1"/>
                </a:solidFill>
              </a:rPr>
              <a:t>. </a:t>
            </a:r>
            <a:r>
              <a:rPr lang="en-GB" sz="2000" i="1" dirty="0">
                <a:solidFill>
                  <a:schemeClr val="tx1"/>
                </a:solidFill>
              </a:rPr>
              <a:t>Stop worrying </a:t>
            </a:r>
            <a:r>
              <a:rPr lang="en-GB" sz="2000" dirty="0">
                <a:solidFill>
                  <a:schemeClr val="tx1"/>
                </a:solidFill>
              </a:rPr>
              <a:t>and shift your attention to something else (or mindfulness – let it go) [End]</a:t>
            </a:r>
          </a:p>
          <a:p>
            <a:pPr marL="845820" lvl="1" indent="-342900">
              <a:buFont typeface="+mj-lt"/>
              <a:buAutoNum type="alphaLcParenR"/>
            </a:pPr>
            <a:r>
              <a:rPr lang="en-GB" sz="2000" b="1" dirty="0">
                <a:solidFill>
                  <a:schemeClr val="tx1"/>
                </a:solidFill>
              </a:rPr>
              <a:t>Yes</a:t>
            </a:r>
            <a:r>
              <a:rPr lang="en-GB" sz="2000" dirty="0">
                <a:solidFill>
                  <a:schemeClr val="tx1"/>
                </a:solidFill>
              </a:rPr>
              <a:t>. Work out what you could realistically do and make an action plan [problem solving]</a:t>
            </a:r>
          </a:p>
          <a:p>
            <a:pPr marL="1360170" lvl="2" indent="-400050">
              <a:buFont typeface="+mj-lt"/>
              <a:buAutoNum type="romanLcPeriod"/>
            </a:pPr>
            <a:r>
              <a:rPr lang="en-GB" sz="1800" dirty="0">
                <a:solidFill>
                  <a:schemeClr val="tx1"/>
                </a:solidFill>
              </a:rPr>
              <a:t>Can you do anything practical right now? [solution implementation]</a:t>
            </a:r>
          </a:p>
          <a:p>
            <a:pPr marL="1760220" lvl="3" indent="-342900">
              <a:buFont typeface="+mj-lt"/>
              <a:buAutoNum type="arabicParenR"/>
            </a:pPr>
            <a:r>
              <a:rPr lang="en-GB" sz="1600" b="1" dirty="0">
                <a:solidFill>
                  <a:schemeClr val="tx1"/>
                </a:solidFill>
              </a:rPr>
              <a:t>No</a:t>
            </a:r>
            <a:r>
              <a:rPr lang="en-GB" sz="1600" dirty="0">
                <a:solidFill>
                  <a:schemeClr val="tx1"/>
                </a:solidFill>
              </a:rPr>
              <a:t>. Plan when you are going to do it. Now </a:t>
            </a:r>
            <a:r>
              <a:rPr lang="en-GB" sz="1600" i="1" dirty="0">
                <a:solidFill>
                  <a:schemeClr val="tx1"/>
                </a:solidFill>
              </a:rPr>
              <a:t>stop worrying </a:t>
            </a:r>
            <a:r>
              <a:rPr lang="en-GB" sz="1600" dirty="0">
                <a:solidFill>
                  <a:schemeClr val="tx1"/>
                </a:solidFill>
              </a:rPr>
              <a:t>and shift your attention to something else (or mindfulness – let it go) [End]</a:t>
            </a:r>
          </a:p>
          <a:p>
            <a:pPr marL="1760220" lvl="3" indent="-342900">
              <a:buFont typeface="+mj-lt"/>
              <a:buAutoNum type="arabicParenR"/>
            </a:pPr>
            <a:r>
              <a:rPr lang="en-GB" sz="1600" b="1" dirty="0">
                <a:solidFill>
                  <a:schemeClr val="tx1"/>
                </a:solidFill>
              </a:rPr>
              <a:t>Yes</a:t>
            </a:r>
            <a:r>
              <a:rPr lang="en-GB" sz="1600" dirty="0">
                <a:solidFill>
                  <a:schemeClr val="tx1"/>
                </a:solidFill>
              </a:rPr>
              <a:t>. Do it now. Now </a:t>
            </a:r>
            <a:r>
              <a:rPr lang="en-GB" sz="1600" i="1" dirty="0">
                <a:solidFill>
                  <a:schemeClr val="tx1"/>
                </a:solidFill>
              </a:rPr>
              <a:t>stop worrying </a:t>
            </a:r>
            <a:r>
              <a:rPr lang="en-GB" sz="1600" dirty="0">
                <a:solidFill>
                  <a:schemeClr val="tx1"/>
                </a:solidFill>
              </a:rPr>
              <a:t>and shift your attention to something else (or mindfulness – let it go) [End]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51920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Problem solving theory</a:t>
            </a:r>
            <a:endParaRPr lang="en-US" dirty="0"/>
          </a:p>
        </p:txBody>
      </p:sp>
      <p:pic>
        <p:nvPicPr>
          <p:cNvPr id="6" name="Picture 5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72" y="4650790"/>
            <a:ext cx="2952134" cy="109937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b="1" dirty="0">
                <a:solidFill>
                  <a:schemeClr val="tx1"/>
                </a:solidFill>
              </a:rPr>
              <a:t>The process</a:t>
            </a:r>
          </a:p>
          <a:p>
            <a:r>
              <a:rPr lang="en-GB" dirty="0">
                <a:solidFill>
                  <a:schemeClr val="tx1"/>
                </a:solidFill>
              </a:rPr>
              <a:t>Define the problem</a:t>
            </a:r>
          </a:p>
          <a:p>
            <a:r>
              <a:rPr lang="en-GB" dirty="0">
                <a:solidFill>
                  <a:schemeClr val="tx1"/>
                </a:solidFill>
              </a:rPr>
              <a:t>What is your goal?</a:t>
            </a:r>
          </a:p>
          <a:p>
            <a:r>
              <a:rPr lang="en-GB" dirty="0">
                <a:solidFill>
                  <a:schemeClr val="tx1"/>
                </a:solidFill>
              </a:rPr>
              <a:t>What are the options/solutions? [</a:t>
            </a:r>
            <a:r>
              <a:rPr lang="en-GB" b="1" dirty="0">
                <a:solidFill>
                  <a:schemeClr val="tx1"/>
                </a:solidFill>
              </a:rPr>
              <a:t>Brainstorming</a:t>
            </a:r>
            <a:r>
              <a:rPr lang="en-GB" dirty="0">
                <a:solidFill>
                  <a:schemeClr val="tx1"/>
                </a:solidFill>
              </a:rPr>
              <a:t>]</a:t>
            </a:r>
          </a:p>
          <a:p>
            <a:r>
              <a:rPr lang="en-GB" dirty="0">
                <a:solidFill>
                  <a:schemeClr val="tx1"/>
                </a:solidFill>
              </a:rPr>
              <a:t>Weigh up the options (pros &amp; cons)</a:t>
            </a:r>
          </a:p>
          <a:p>
            <a:r>
              <a:rPr lang="en-GB" dirty="0">
                <a:solidFill>
                  <a:schemeClr val="tx1"/>
                </a:solidFill>
              </a:rPr>
              <a:t>Choose a solution </a:t>
            </a:r>
          </a:p>
          <a:p>
            <a:r>
              <a:rPr lang="en-GB" dirty="0">
                <a:solidFill>
                  <a:schemeClr val="tx1"/>
                </a:solidFill>
              </a:rPr>
              <a:t>Make a plan of action [</a:t>
            </a:r>
            <a:r>
              <a:rPr lang="en-GB" b="1" dirty="0">
                <a:solidFill>
                  <a:schemeClr val="tx1"/>
                </a:solidFill>
              </a:rPr>
              <a:t>Action</a:t>
            </a:r>
            <a:r>
              <a:rPr lang="en-GB" dirty="0">
                <a:solidFill>
                  <a:schemeClr val="tx1"/>
                </a:solidFill>
              </a:rPr>
              <a:t>]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ight Bracket 3"/>
          <p:cNvSpPr/>
          <p:nvPr/>
        </p:nvSpPr>
        <p:spPr>
          <a:xfrm>
            <a:off x="6172200" y="2400300"/>
            <a:ext cx="317500" cy="736600"/>
          </a:xfrm>
          <a:prstGeom prst="rightBracket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74367" y="2583934"/>
            <a:ext cx="116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Problem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0" name="Right Bracket 9"/>
          <p:cNvSpPr/>
          <p:nvPr/>
        </p:nvSpPr>
        <p:spPr>
          <a:xfrm>
            <a:off x="7962900" y="3721100"/>
            <a:ext cx="342900" cy="736600"/>
          </a:xfrm>
          <a:prstGeom prst="rightBracket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05800" y="3889345"/>
            <a:ext cx="116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Decision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176423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Defining the problem – ‘W’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6000" y="609600"/>
            <a:ext cx="4956311" cy="5664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600" b="1" dirty="0">
                <a:solidFill>
                  <a:schemeClr val="tx1"/>
                </a:solidFill>
              </a:rPr>
              <a:t>Problem definition</a:t>
            </a:r>
            <a:r>
              <a:rPr lang="en-GB" sz="2600" dirty="0">
                <a:solidFill>
                  <a:schemeClr val="tx1"/>
                </a:solidFill>
              </a:rPr>
              <a:t>:</a:t>
            </a:r>
          </a:p>
          <a:p>
            <a:r>
              <a:rPr lang="en-GB" b="1" dirty="0">
                <a:solidFill>
                  <a:schemeClr val="tx1"/>
                </a:solidFill>
              </a:rPr>
              <a:t>Who</a:t>
            </a:r>
            <a:r>
              <a:rPr lang="en-GB" dirty="0">
                <a:solidFill>
                  <a:schemeClr val="tx1"/>
                </a:solidFill>
              </a:rPr>
              <a:t> is present/affected when the problem occurs? </a:t>
            </a:r>
          </a:p>
          <a:p>
            <a:r>
              <a:rPr lang="en-GB" b="1" dirty="0">
                <a:solidFill>
                  <a:schemeClr val="tx1"/>
                </a:solidFill>
              </a:rPr>
              <a:t>What</a:t>
            </a:r>
            <a:r>
              <a:rPr lang="en-GB" dirty="0">
                <a:solidFill>
                  <a:schemeClr val="tx1"/>
                </a:solidFill>
              </a:rPr>
              <a:t> does or doesn't happen that's particularly troubling you?</a:t>
            </a:r>
          </a:p>
          <a:p>
            <a:r>
              <a:rPr lang="en-GB" b="1" dirty="0">
                <a:solidFill>
                  <a:schemeClr val="tx1"/>
                </a:solidFill>
              </a:rPr>
              <a:t>Where</a:t>
            </a:r>
            <a:r>
              <a:rPr lang="en-GB" dirty="0">
                <a:solidFill>
                  <a:schemeClr val="tx1"/>
                </a:solidFill>
              </a:rPr>
              <a:t> does the problem happen? Where are you when it happens?</a:t>
            </a:r>
          </a:p>
          <a:p>
            <a:r>
              <a:rPr lang="en-GB" b="1" dirty="0">
                <a:solidFill>
                  <a:schemeClr val="tx1"/>
                </a:solidFill>
              </a:rPr>
              <a:t>When</a:t>
            </a:r>
            <a:r>
              <a:rPr lang="en-GB" dirty="0">
                <a:solidFill>
                  <a:schemeClr val="tx1"/>
                </a:solidFill>
              </a:rPr>
              <a:t> does the problem happen? When does it need to be resolved by?</a:t>
            </a:r>
          </a:p>
          <a:p>
            <a:r>
              <a:rPr lang="en-GB" b="1" dirty="0">
                <a:solidFill>
                  <a:schemeClr val="tx1"/>
                </a:solidFill>
              </a:rPr>
              <a:t>Why</a:t>
            </a:r>
            <a:r>
              <a:rPr lang="en-GB" dirty="0">
                <a:solidFill>
                  <a:schemeClr val="tx1"/>
                </a:solidFill>
              </a:rPr>
              <a:t> does the problem happen? Why is it a problem? Why do you respond the way you do?</a:t>
            </a:r>
          </a:p>
          <a:p>
            <a:r>
              <a:rPr lang="en-GB" b="1" dirty="0">
                <a:solidFill>
                  <a:schemeClr val="tx1"/>
                </a:solidFill>
              </a:rPr>
              <a:t>How</a:t>
            </a:r>
            <a:r>
              <a:rPr lang="en-GB" dirty="0">
                <a:solidFill>
                  <a:schemeClr val="tx1"/>
                </a:solidFill>
              </a:rPr>
              <a:t> did you respond to the problem? What were your thoughts, actions, and feelings?</a:t>
            </a:r>
          </a:p>
          <a:p>
            <a:pPr marL="0" indent="0">
              <a:buNone/>
            </a:pPr>
            <a:endParaRPr lang="en-GB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i="1" dirty="0"/>
          </a:p>
          <a:p>
            <a:pPr marL="0" indent="0">
              <a:buNone/>
            </a:pPr>
            <a:r>
              <a:rPr lang="en-GB" i="1" dirty="0"/>
              <a:t>[note these are generic for all sorts of personal or other problems]</a:t>
            </a:r>
            <a:endParaRPr lang="en-US" i="1" dirty="0"/>
          </a:p>
        </p:txBody>
      </p:sp>
      <p:pic>
        <p:nvPicPr>
          <p:cNvPr id="5" name="Picture 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72" y="4650790"/>
            <a:ext cx="2952134" cy="10993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717" y="1474978"/>
            <a:ext cx="3563283" cy="389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53396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C4618-01EC-4C64-B3C5-AD464EB04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52B3C-FF55-4C00-AD62-F9DDCDE9DF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6837" y="133643"/>
            <a:ext cx="7983415" cy="64570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>
                <a:solidFill>
                  <a:schemeClr val="tx1"/>
                </a:solidFill>
              </a:rPr>
              <a:t>Summary</a:t>
            </a:r>
          </a:p>
          <a:p>
            <a:r>
              <a:rPr lang="en-GB" dirty="0">
                <a:solidFill>
                  <a:schemeClr val="tx1"/>
                </a:solidFill>
              </a:rPr>
              <a:t>Understanding the relationship between thoughts, feelings, and behaviour </a:t>
            </a:r>
          </a:p>
          <a:p>
            <a:pPr lvl="0"/>
            <a:r>
              <a:rPr lang="en-GB" dirty="0">
                <a:solidFill>
                  <a:schemeClr val="tx1"/>
                </a:solidFill>
              </a:rPr>
              <a:t>Understanding stress, worry and anxiety (students, and your own) 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‘Mindful learning’ (and work)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Unhelpful coping strategies – worry, perfectionism, and procrastination – what are they, and how do individuals respond to stressors?</a:t>
            </a:r>
          </a:p>
          <a:p>
            <a:pPr lvl="0"/>
            <a:r>
              <a:rPr lang="en-GB" dirty="0">
                <a:solidFill>
                  <a:schemeClr val="tx1"/>
                </a:solidFill>
              </a:rPr>
              <a:t>Practical skills for building resilience and  self-efficacy and changing our response to stress: 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Simple mindfulness techniques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Practical problem-solving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The </a:t>
            </a:r>
            <a:r>
              <a:rPr lang="en-GB" i="1" dirty="0">
                <a:solidFill>
                  <a:schemeClr val="tx1"/>
                </a:solidFill>
              </a:rPr>
              <a:t>‘Relaxation Response’  -  </a:t>
            </a:r>
            <a:r>
              <a:rPr lang="en-GB" dirty="0">
                <a:solidFill>
                  <a:schemeClr val="tx1"/>
                </a:solidFill>
              </a:rPr>
              <a:t>you can’t be anxious and relaxed at the same time!</a:t>
            </a:r>
          </a:p>
          <a:p>
            <a:r>
              <a:rPr lang="en-GB" dirty="0">
                <a:solidFill>
                  <a:schemeClr val="tx1"/>
                </a:solidFill>
              </a:rPr>
              <a:t>Q&amp;A</a:t>
            </a:r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0886F2AE-1030-42B7-9856-EF96FB4D74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72" y="4650790"/>
            <a:ext cx="2952134" cy="109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17181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Brainstorming options and deciding on solutions</a:t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chemeClr val="tx1"/>
                </a:solidFill>
              </a:rPr>
              <a:t>What is the problem? </a:t>
            </a:r>
            <a:r>
              <a:rPr lang="en-US" b="1" dirty="0">
                <a:solidFill>
                  <a:srgbClr val="7030A0"/>
                </a:solidFill>
              </a:rPr>
              <a:t>E.g. I can’t cope with the workload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Define the problem accurately (‘W’ questions).</a:t>
            </a:r>
            <a:endParaRPr lang="en-US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b="1" dirty="0">
                <a:solidFill>
                  <a:schemeClr val="tx1"/>
                </a:solidFill>
              </a:rPr>
              <a:t>What is your main (SMART) goal? 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(‘perfect’ is </a:t>
            </a:r>
            <a:r>
              <a:rPr lang="en-GB" i="1" dirty="0">
                <a:solidFill>
                  <a:schemeClr val="tx1"/>
                </a:solidFill>
              </a:rPr>
              <a:t>not</a:t>
            </a:r>
            <a:r>
              <a:rPr lang="en-GB" dirty="0">
                <a:solidFill>
                  <a:schemeClr val="tx1"/>
                </a:solidFill>
              </a:rPr>
              <a:t> SMART)</a:t>
            </a:r>
          </a:p>
          <a:p>
            <a:pPr marL="457200" indent="-457200">
              <a:buFont typeface="+mj-lt"/>
              <a:buAutoNum type="arabicPeriod"/>
            </a:pPr>
            <a:r>
              <a:rPr lang="en-GB" b="1" dirty="0">
                <a:solidFill>
                  <a:schemeClr val="tx1"/>
                </a:solidFill>
              </a:rPr>
              <a:t>Brainstorm as many alternative solutions as possible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Keep brainstorming</a:t>
            </a:r>
            <a:r>
              <a:rPr lang="en-GB" i="1" dirty="0">
                <a:solidFill>
                  <a:schemeClr val="tx1"/>
                </a:solidFill>
              </a:rPr>
              <a:t>; don’t get distracted by evaluating too soon</a:t>
            </a:r>
          </a:p>
          <a:p>
            <a:pPr marL="457200" indent="-457200">
              <a:buFont typeface="+mj-lt"/>
              <a:buAutoNum type="arabicPeriod"/>
            </a:pPr>
            <a:r>
              <a:rPr lang="en-GB" b="1" i="1" dirty="0">
                <a:solidFill>
                  <a:schemeClr val="tx1"/>
                </a:solidFill>
              </a:rPr>
              <a:t>Choose </a:t>
            </a:r>
            <a:r>
              <a:rPr lang="en-GB" b="1" dirty="0">
                <a:solidFill>
                  <a:schemeClr val="tx1"/>
                </a:solidFill>
              </a:rPr>
              <a:t>the best proposed solution(s) or </a:t>
            </a:r>
            <a:r>
              <a:rPr lang="en-GB" b="1" i="1" dirty="0">
                <a:solidFill>
                  <a:schemeClr val="tx1"/>
                </a:solidFill>
              </a:rPr>
              <a:t>merge </a:t>
            </a:r>
            <a:r>
              <a:rPr lang="en-GB" b="1" dirty="0">
                <a:solidFill>
                  <a:schemeClr val="tx1"/>
                </a:solidFill>
              </a:rPr>
              <a:t>ideas and summarise your decision.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Some will drop out easily</a:t>
            </a:r>
          </a:p>
          <a:p>
            <a:pPr marL="457200" indent="-457200">
              <a:buFont typeface="+mj-lt"/>
              <a:buAutoNum type="arabicPeriod"/>
            </a:pPr>
            <a:r>
              <a:rPr lang="en-GB" b="1" dirty="0">
                <a:solidFill>
                  <a:schemeClr val="tx1"/>
                </a:solidFill>
              </a:rPr>
              <a:t>Weigh up the </a:t>
            </a:r>
            <a:r>
              <a:rPr lang="en-GB" b="1" i="1" dirty="0">
                <a:solidFill>
                  <a:schemeClr val="tx1"/>
                </a:solidFill>
              </a:rPr>
              <a:t>pros </a:t>
            </a:r>
            <a:r>
              <a:rPr lang="en-GB" b="1" dirty="0">
                <a:solidFill>
                  <a:schemeClr val="tx1"/>
                </a:solidFill>
              </a:rPr>
              <a:t>and </a:t>
            </a:r>
            <a:r>
              <a:rPr lang="en-GB" b="1" i="1" dirty="0">
                <a:solidFill>
                  <a:schemeClr val="tx1"/>
                </a:solidFill>
              </a:rPr>
              <a:t>cons </a:t>
            </a:r>
            <a:r>
              <a:rPr lang="en-GB" b="1" dirty="0">
                <a:solidFill>
                  <a:schemeClr val="tx1"/>
                </a:solidFill>
              </a:rPr>
              <a:t>of the best proposed solution(s) 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Use two columns</a:t>
            </a:r>
          </a:p>
          <a:p>
            <a:pPr marL="457200" indent="-457200">
              <a:buFont typeface="+mj-lt"/>
              <a:buAutoNum type="arabicPeriod"/>
            </a:pPr>
            <a:r>
              <a:rPr lang="en-GB" b="1" dirty="0">
                <a:solidFill>
                  <a:schemeClr val="tx1"/>
                </a:solidFill>
              </a:rPr>
              <a:t>How can you maximise the </a:t>
            </a:r>
            <a:r>
              <a:rPr lang="en-GB" b="1" i="1" dirty="0">
                <a:solidFill>
                  <a:schemeClr val="tx1"/>
                </a:solidFill>
              </a:rPr>
              <a:t>pros </a:t>
            </a:r>
            <a:r>
              <a:rPr lang="en-GB" b="1" dirty="0">
                <a:solidFill>
                  <a:schemeClr val="tx1"/>
                </a:solidFill>
              </a:rPr>
              <a:t>and minimise or prevent the </a:t>
            </a:r>
            <a:r>
              <a:rPr lang="en-GB" b="1" i="1" dirty="0">
                <a:solidFill>
                  <a:schemeClr val="tx1"/>
                </a:solidFill>
              </a:rPr>
              <a:t>cons</a:t>
            </a:r>
            <a:r>
              <a:rPr lang="en-GB" b="1" dirty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GB" b="1" dirty="0">
                <a:solidFill>
                  <a:schemeClr val="tx1"/>
                </a:solidFill>
              </a:rPr>
              <a:t>Plan and schedule the individual steps required to put the best solution into action.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72" y="4650790"/>
            <a:ext cx="2952134" cy="1099375"/>
          </a:xfrm>
          <a:prstGeom prst="rect">
            <a:avLst/>
          </a:prstGeom>
        </p:spPr>
      </p:pic>
      <p:sp>
        <p:nvSpPr>
          <p:cNvPr id="5" name="Curved Left Arrow 4"/>
          <p:cNvSpPr/>
          <p:nvPr/>
        </p:nvSpPr>
        <p:spPr>
          <a:xfrm rot="10541365">
            <a:off x="3098555" y="3086650"/>
            <a:ext cx="702652" cy="1718554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962138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 – applying it in practice</a:t>
            </a:r>
            <a:endParaRPr lang="en-US" dirty="0"/>
          </a:p>
        </p:txBody>
      </p:sp>
      <p:pic>
        <p:nvPicPr>
          <p:cNvPr id="5" name="Picture 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72" y="4650790"/>
            <a:ext cx="2952134" cy="109937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3868" y="585978"/>
            <a:ext cx="7827432" cy="5676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>
                <a:solidFill>
                  <a:schemeClr val="tx1"/>
                </a:solidFill>
              </a:rPr>
              <a:t>ADAPT</a:t>
            </a:r>
          </a:p>
          <a:p>
            <a:r>
              <a:rPr lang="en-GB" b="1" dirty="0">
                <a:solidFill>
                  <a:schemeClr val="tx1"/>
                </a:solidFill>
              </a:rPr>
              <a:t>A</a:t>
            </a:r>
            <a:r>
              <a:rPr lang="en-GB" dirty="0">
                <a:solidFill>
                  <a:schemeClr val="tx1"/>
                </a:solidFill>
              </a:rPr>
              <a:t>ttitude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Adopt a positive and optimistic problem-solving attitude (orientation) from the out-set and throughout all the steps</a:t>
            </a:r>
          </a:p>
          <a:p>
            <a:r>
              <a:rPr lang="en-GB" b="1" dirty="0">
                <a:solidFill>
                  <a:schemeClr val="tx1"/>
                </a:solidFill>
              </a:rPr>
              <a:t>D</a:t>
            </a:r>
            <a:r>
              <a:rPr lang="en-GB" dirty="0">
                <a:solidFill>
                  <a:schemeClr val="tx1"/>
                </a:solidFill>
              </a:rPr>
              <a:t>efine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Develop a clear, objective and accurate definition of your problem, goals and any obstacles</a:t>
            </a:r>
          </a:p>
          <a:p>
            <a:r>
              <a:rPr lang="en-GB" b="1" dirty="0">
                <a:solidFill>
                  <a:schemeClr val="tx1"/>
                </a:solidFill>
              </a:rPr>
              <a:t>A</a:t>
            </a:r>
            <a:r>
              <a:rPr lang="en-GB" dirty="0">
                <a:solidFill>
                  <a:schemeClr val="tx1"/>
                </a:solidFill>
              </a:rPr>
              <a:t>lternatives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Brainstorm a variety of alternative solutions for overcoming your problem and achieving your goal</a:t>
            </a:r>
          </a:p>
          <a:p>
            <a:r>
              <a:rPr lang="en-GB" b="1" dirty="0">
                <a:solidFill>
                  <a:schemeClr val="tx1"/>
                </a:solidFill>
              </a:rPr>
              <a:t>P</a:t>
            </a:r>
            <a:r>
              <a:rPr lang="en-GB" dirty="0">
                <a:solidFill>
                  <a:schemeClr val="tx1"/>
                </a:solidFill>
              </a:rPr>
              <a:t>redict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Weigh up the pros and cons (consequences) of your options and choose the best solution</a:t>
            </a:r>
          </a:p>
          <a:p>
            <a:r>
              <a:rPr lang="en-GB" b="1" dirty="0">
                <a:solidFill>
                  <a:schemeClr val="tx1"/>
                </a:solidFill>
              </a:rPr>
              <a:t>T</a:t>
            </a:r>
            <a:r>
              <a:rPr lang="en-GB" dirty="0">
                <a:solidFill>
                  <a:schemeClr val="tx1"/>
                </a:solidFill>
              </a:rPr>
              <a:t>ry it out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Put your best solution into practice, evaluate the outcome, praise or reward your efforts, and try again until the problem is solved.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8782650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35CD1-2533-68ED-297A-C1831D74E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And finally… the </a:t>
            </a:r>
            <a:r>
              <a:rPr lang="en-GB" i="1" dirty="0"/>
              <a:t>‘Relaxation Response’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741B3-FA06-FF9F-DCFC-E6CDB3DFA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Opposite of the </a:t>
            </a:r>
            <a:r>
              <a:rPr lang="en-GB" i="1" dirty="0">
                <a:solidFill>
                  <a:schemeClr val="tx1"/>
                </a:solidFill>
              </a:rPr>
              <a:t>‘Fight or Flight’ </a:t>
            </a:r>
            <a:r>
              <a:rPr lang="en-GB" dirty="0">
                <a:solidFill>
                  <a:schemeClr val="tx1"/>
                </a:solidFill>
              </a:rPr>
              <a:t>Response (fear/anger/anxiety)</a:t>
            </a:r>
          </a:p>
          <a:p>
            <a:r>
              <a:rPr lang="en-GB" dirty="0">
                <a:solidFill>
                  <a:schemeClr val="tx1"/>
                </a:solidFill>
              </a:rPr>
              <a:t>Parasympathetic nervous system calming the body (and mind)</a:t>
            </a:r>
          </a:p>
          <a:p>
            <a:r>
              <a:rPr lang="en-GB" dirty="0">
                <a:solidFill>
                  <a:schemeClr val="tx1"/>
                </a:solidFill>
              </a:rPr>
              <a:t>Brought about by breathing: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Deep (belly/diaphragmatic) breathing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Long slow soft exhalations</a:t>
            </a:r>
          </a:p>
          <a:p>
            <a:r>
              <a:rPr lang="en-GB" dirty="0">
                <a:solidFill>
                  <a:schemeClr val="tx1"/>
                </a:solidFill>
              </a:rPr>
              <a:t>Hand on belly as if inflating a balloon as inhale through the </a:t>
            </a:r>
            <a:r>
              <a:rPr lang="en-GB" i="1" dirty="0">
                <a:solidFill>
                  <a:schemeClr val="tx1"/>
                </a:solidFill>
              </a:rPr>
              <a:t>nose</a:t>
            </a:r>
          </a:p>
          <a:p>
            <a:r>
              <a:rPr lang="en-GB" dirty="0">
                <a:solidFill>
                  <a:schemeClr val="tx1"/>
                </a:solidFill>
              </a:rPr>
              <a:t>Hold the breath</a:t>
            </a:r>
          </a:p>
          <a:p>
            <a:r>
              <a:rPr lang="en-GB" dirty="0">
                <a:solidFill>
                  <a:schemeClr val="tx1"/>
                </a:solidFill>
              </a:rPr>
              <a:t>Long soft exhalation through the </a:t>
            </a:r>
            <a:r>
              <a:rPr lang="en-GB" i="1" dirty="0">
                <a:solidFill>
                  <a:schemeClr val="tx1"/>
                </a:solidFill>
              </a:rPr>
              <a:t>mouth</a:t>
            </a:r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C4D571A2-7262-4459-8444-26D50430A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72" y="4650790"/>
            <a:ext cx="2952134" cy="109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206581"/>
      </p:ext>
    </p:extLst>
  </p:cSld>
  <p:clrMapOvr>
    <a:masterClrMapping/>
  </p:clrMapOvr>
  <p:transition spd="slow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Any questions?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338" y="1675325"/>
            <a:ext cx="5334000" cy="2238375"/>
          </a:xfrm>
          <a:prstGeom prst="rect">
            <a:avLst/>
          </a:prstGeom>
        </p:spPr>
      </p:pic>
      <p:pic>
        <p:nvPicPr>
          <p:cNvPr id="5" name="Picture 4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472" y="4650790"/>
            <a:ext cx="2952134" cy="10993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9338" y="4415647"/>
            <a:ext cx="51731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Thank you!</a:t>
            </a:r>
            <a:endParaRPr lang="en-US" sz="2400" dirty="0"/>
          </a:p>
          <a:p>
            <a:endParaRPr lang="en-GB" sz="2400" dirty="0"/>
          </a:p>
          <a:p>
            <a:r>
              <a:rPr lang="en-GB" sz="2400" dirty="0">
                <a:hlinkClick r:id="rId5"/>
              </a:rPr>
              <a:t>bill@imaginationtherapy.co.uk</a:t>
            </a:r>
            <a:r>
              <a:rPr lang="en-GB" sz="2400" dirty="0"/>
              <a:t> </a:t>
            </a:r>
          </a:p>
          <a:p>
            <a:r>
              <a:rPr lang="en-GB" sz="2400" dirty="0">
                <a:hlinkClick r:id="rId3"/>
              </a:rPr>
              <a:t>https://www.imaginationtherapy.co.uk/</a:t>
            </a:r>
            <a:r>
              <a:rPr lang="en-GB" sz="2400" dirty="0"/>
              <a:t>  </a:t>
            </a:r>
          </a:p>
          <a:p>
            <a:endParaRPr lang="en-US" sz="2400" dirty="0"/>
          </a:p>
        </p:txBody>
      </p:sp>
      <p:pic>
        <p:nvPicPr>
          <p:cNvPr id="1028" name="Picture 4">
            <a:hlinkClick r:id="rId6"/>
            <a:extLst>
              <a:ext uri="{FF2B5EF4-FFF2-40B4-BE49-F238E27FC236}">
                <a16:creationId xmlns:a16="http://schemas.microsoft.com/office/drawing/2014/main" id="{3BB0C781-E3DB-76BD-41EA-4A408AE39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3338" y="5286434"/>
            <a:ext cx="655155" cy="61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70921"/>
      </p:ext>
    </p:extLst>
  </p:cSld>
  <p:clrMapOvr>
    <a:masterClrMapping/>
  </p:clrMapOvr>
  <p:transition spd="slow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64622-2710-4FEA-8D6D-B0E024806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Further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376D79-B9A3-421B-BEE1-535BD2835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8974" y="491706"/>
            <a:ext cx="8160588" cy="6195965"/>
          </a:xfrm>
        </p:spPr>
        <p:txBody>
          <a:bodyPr>
            <a:normAutofit/>
          </a:bodyPr>
          <a:lstStyle/>
          <a:p>
            <a:r>
              <a:rPr lang="en-GB" sz="1900" dirty="0">
                <a:solidFill>
                  <a:schemeClr val="tx1"/>
                </a:solidFill>
                <a:hlinkClick r:id="rId2"/>
              </a:rPr>
              <a:t>Imaginationtherapy.co.uk  </a:t>
            </a:r>
            <a:r>
              <a:rPr lang="en-GB" sz="1900" dirty="0">
                <a:solidFill>
                  <a:schemeClr val="tx1"/>
                </a:solidFill>
              </a:rPr>
              <a:t>various information and blog posts on mindfulness, stress and anxiety – see </a:t>
            </a:r>
            <a:r>
              <a:rPr lang="en-GB" sz="1900" dirty="0">
                <a:solidFill>
                  <a:schemeClr val="tx1"/>
                </a:solidFill>
                <a:hlinkClick r:id="rId3"/>
              </a:rPr>
              <a:t>https://www.imaginationtherapy.co.uk/blog</a:t>
            </a:r>
            <a:r>
              <a:rPr lang="en-GB" sz="1900" dirty="0">
                <a:solidFill>
                  <a:schemeClr val="tx1"/>
                </a:solidFill>
              </a:rPr>
              <a:t>; 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E.g. </a:t>
            </a:r>
            <a:r>
              <a:rPr lang="en-GB" b="1" dirty="0">
                <a:hlinkClick r:id="rId4"/>
              </a:rPr>
              <a:t>Worry - what is it and how to deal with it? </a:t>
            </a:r>
            <a:endParaRPr lang="en-GB" b="1" dirty="0"/>
          </a:p>
          <a:p>
            <a:pPr lvl="1"/>
            <a:r>
              <a:rPr lang="en-GB" sz="1800" dirty="0">
                <a:solidFill>
                  <a:schemeClr val="tx1"/>
                </a:solidFill>
              </a:rPr>
              <a:t>also on </a:t>
            </a:r>
            <a:r>
              <a:rPr lang="en-GB" sz="1800" b="1" dirty="0">
                <a:solidFill>
                  <a:schemeClr val="tx1"/>
                </a:solidFill>
              </a:rPr>
              <a:t>eco-anxiety </a:t>
            </a:r>
            <a:r>
              <a:rPr lang="en-GB" sz="1800" dirty="0">
                <a:solidFill>
                  <a:schemeClr val="tx1"/>
                </a:solidFill>
                <a:hlinkClick r:id="rId5"/>
              </a:rPr>
              <a:t>https://www.imaginationtherapy.co.uk/issues#ecoanxiety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endParaRPr lang="en-GB" dirty="0"/>
          </a:p>
          <a:p>
            <a:r>
              <a:rPr lang="en-GB" sz="1900" dirty="0">
                <a:solidFill>
                  <a:schemeClr val="tx1"/>
                </a:solidFill>
              </a:rPr>
              <a:t>Russ Harris (2008)</a:t>
            </a:r>
            <a:r>
              <a:rPr lang="en-GB" sz="1900" dirty="0">
                <a:solidFill>
                  <a:schemeClr val="tx1"/>
                </a:solidFill>
                <a:hlinkClick r:id="rId6"/>
              </a:rPr>
              <a:t> </a:t>
            </a:r>
            <a:r>
              <a:rPr lang="en-GB" sz="1900" b="1" i="1" dirty="0">
                <a:solidFill>
                  <a:schemeClr val="tx1"/>
                </a:solidFill>
                <a:hlinkClick r:id="rId6"/>
              </a:rPr>
              <a:t>The Happiness Trap</a:t>
            </a:r>
            <a:r>
              <a:rPr lang="en-GB" sz="1900" dirty="0">
                <a:solidFill>
                  <a:schemeClr val="tx1"/>
                </a:solidFill>
              </a:rPr>
              <a:t>, London: Constable Robinson</a:t>
            </a:r>
          </a:p>
          <a:p>
            <a:r>
              <a:rPr lang="en-GB" sz="1900" dirty="0">
                <a:solidFill>
                  <a:schemeClr val="tx1"/>
                </a:solidFill>
              </a:rPr>
              <a:t>Jon Kabat-Zin (2012) </a:t>
            </a:r>
            <a:r>
              <a:rPr lang="en-GB" sz="1900" i="1" dirty="0">
                <a:solidFill>
                  <a:schemeClr val="tx1"/>
                </a:solidFill>
              </a:rPr>
              <a:t>Mindfulness for </a:t>
            </a:r>
            <a:r>
              <a:rPr lang="en-GB" sz="1900" i="1" dirty="0" err="1">
                <a:solidFill>
                  <a:schemeClr val="tx1"/>
                </a:solidFill>
              </a:rPr>
              <a:t>Beginnners</a:t>
            </a:r>
            <a:r>
              <a:rPr lang="en-GB" sz="1900" dirty="0">
                <a:solidFill>
                  <a:schemeClr val="tx1"/>
                </a:solidFill>
              </a:rPr>
              <a:t>, Boulder, </a:t>
            </a:r>
            <a:r>
              <a:rPr lang="en-GB" sz="1900" dirty="0" err="1">
                <a:solidFill>
                  <a:schemeClr val="tx1"/>
                </a:solidFill>
              </a:rPr>
              <a:t>Colarado</a:t>
            </a:r>
            <a:r>
              <a:rPr lang="en-GB" sz="1900" dirty="0">
                <a:solidFill>
                  <a:schemeClr val="tx1"/>
                </a:solidFill>
              </a:rPr>
              <a:t>: Sounds True (and an </a:t>
            </a:r>
            <a:r>
              <a:rPr lang="en-GB" sz="1900" dirty="0" err="1">
                <a:solidFill>
                  <a:schemeClr val="tx1"/>
                </a:solidFill>
              </a:rPr>
              <a:t>aray</a:t>
            </a:r>
            <a:r>
              <a:rPr lang="en-GB" sz="1900" dirty="0">
                <a:solidFill>
                  <a:schemeClr val="tx1"/>
                </a:solidFill>
              </a:rPr>
              <a:t> of other books, CDs etc).</a:t>
            </a:r>
          </a:p>
          <a:p>
            <a:r>
              <a:rPr lang="en-GB" sz="1900" dirty="0">
                <a:solidFill>
                  <a:schemeClr val="tx1"/>
                </a:solidFill>
              </a:rPr>
              <a:t>Donald Robertson (2012) </a:t>
            </a:r>
            <a:r>
              <a:rPr lang="en-GB" sz="1900" b="1" i="1" dirty="0">
                <a:solidFill>
                  <a:schemeClr val="tx1"/>
                </a:solidFill>
                <a:hlinkClick r:id="rId7"/>
              </a:rPr>
              <a:t>Build Your Resilience</a:t>
            </a:r>
            <a:r>
              <a:rPr lang="en-GB" sz="1900" dirty="0">
                <a:solidFill>
                  <a:schemeClr val="tx1"/>
                </a:solidFill>
              </a:rPr>
              <a:t>, London: Hodder Education. </a:t>
            </a:r>
          </a:p>
          <a:p>
            <a:pPr lvl="1"/>
            <a:r>
              <a:rPr lang="en-GB" sz="1700" dirty="0">
                <a:solidFill>
                  <a:schemeClr val="tx1"/>
                </a:solidFill>
              </a:rPr>
              <a:t>mindfulness, acceptance, relaxation - a whole programme to develop resilience to stress and anxiety</a:t>
            </a:r>
          </a:p>
          <a:p>
            <a:r>
              <a:rPr lang="en-GB" sz="1900" dirty="0" err="1">
                <a:solidFill>
                  <a:schemeClr val="tx1"/>
                </a:solidFill>
              </a:rPr>
              <a:t>GreaterGood</a:t>
            </a:r>
            <a:r>
              <a:rPr lang="en-GB" sz="1900" dirty="0">
                <a:solidFill>
                  <a:schemeClr val="tx1"/>
                </a:solidFill>
              </a:rPr>
              <a:t> Magazine </a:t>
            </a:r>
            <a:r>
              <a:rPr lang="en-GB" sz="1900" dirty="0">
                <a:solidFill>
                  <a:schemeClr val="tx1"/>
                </a:solidFill>
                <a:hlinkClick r:id="rId8"/>
              </a:rPr>
              <a:t>https://greatergood.berkeley.edu/</a:t>
            </a:r>
            <a:r>
              <a:rPr lang="en-GB" sz="1900" dirty="0">
                <a:solidFill>
                  <a:schemeClr val="tx1"/>
                </a:solidFill>
              </a:rPr>
              <a:t> </a:t>
            </a:r>
          </a:p>
          <a:p>
            <a:r>
              <a:rPr lang="en-GB" sz="1900" dirty="0">
                <a:solidFill>
                  <a:schemeClr val="tx1"/>
                </a:solidFill>
              </a:rPr>
              <a:t>Headspace app - at </a:t>
            </a:r>
            <a:r>
              <a:rPr lang="en-GB" sz="1900" u="sng" dirty="0">
                <a:solidFill>
                  <a:schemeClr val="tx1"/>
                </a:solidFill>
                <a:hlinkClick r:id="rId9"/>
              </a:rPr>
              <a:t>https://www.headspace.com/</a:t>
            </a:r>
            <a:endParaRPr lang="en-GB" sz="1900" dirty="0">
              <a:solidFill>
                <a:schemeClr val="tx1"/>
              </a:solidFill>
            </a:endParaRPr>
          </a:p>
          <a:p>
            <a:r>
              <a:rPr lang="en-GB" sz="1900" dirty="0" err="1">
                <a:solidFill>
                  <a:schemeClr val="tx1"/>
                </a:solidFill>
              </a:rPr>
              <a:t>Buddhify</a:t>
            </a:r>
            <a:r>
              <a:rPr lang="en-GB" sz="1900" dirty="0">
                <a:solidFill>
                  <a:schemeClr val="tx1"/>
                </a:solidFill>
              </a:rPr>
              <a:t> app - at </a:t>
            </a:r>
            <a:r>
              <a:rPr lang="en-GB" sz="1900" u="sng" dirty="0">
                <a:solidFill>
                  <a:schemeClr val="tx1"/>
                </a:solidFill>
                <a:hlinkClick r:id="rId10"/>
              </a:rPr>
              <a:t>https://buddhify.com/</a:t>
            </a:r>
            <a:r>
              <a:rPr lang="en-GB" sz="1900" dirty="0">
                <a:solidFill>
                  <a:schemeClr val="tx1"/>
                </a:solidFill>
                <a:hlinkClick r:id="rId10"/>
              </a:rPr>
              <a:t> </a:t>
            </a:r>
            <a:endParaRPr lang="en-GB" sz="1900" dirty="0">
              <a:solidFill>
                <a:schemeClr val="tx1"/>
              </a:solidFill>
            </a:endParaRPr>
          </a:p>
          <a:p>
            <a:r>
              <a:rPr lang="en-GB" sz="1900" dirty="0">
                <a:solidFill>
                  <a:schemeClr val="tx1"/>
                </a:solidFill>
              </a:rPr>
              <a:t>Calm app (sleep, meditation) – at </a:t>
            </a:r>
            <a:r>
              <a:rPr lang="en-GB" sz="1900" dirty="0">
                <a:solidFill>
                  <a:schemeClr val="tx1"/>
                </a:solidFill>
                <a:hlinkClick r:id="rId11"/>
              </a:rPr>
              <a:t>https://www.calm.com/</a:t>
            </a:r>
            <a:r>
              <a:rPr lang="en-GB" sz="190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39E166C9-C7EE-451D-8B84-2418686BF00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5472" y="4650790"/>
            <a:ext cx="2952134" cy="109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904701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AA229-2B34-C6B3-3C84-17E62A819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Examples of common  student mental health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4E359-3106-6722-A3D4-4023B0C97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>
                <a:solidFill>
                  <a:schemeClr val="tx1"/>
                </a:solidFill>
              </a:rPr>
              <a:t>Student anxiety, stress, and worry about: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Exams, assignments, group work, friendships/relationships, finance, family, social media, technology/smart phones, climate crisis</a:t>
            </a:r>
          </a:p>
          <a:p>
            <a:r>
              <a:rPr lang="en-GB" dirty="0">
                <a:solidFill>
                  <a:schemeClr val="tx1"/>
                </a:solidFill>
              </a:rPr>
              <a:t>Evidence of decreased resilience among young people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Doubling of people in the UK with poor mental health since 2010 (</a:t>
            </a:r>
            <a:r>
              <a:rPr lang="en-GB" dirty="0" err="1">
                <a:solidFill>
                  <a:schemeClr val="tx1"/>
                </a:solidFill>
                <a:hlinkClick r:id="rId2"/>
              </a:rPr>
              <a:t>Vriend</a:t>
            </a:r>
            <a:r>
              <a:rPr lang="en-GB" dirty="0">
                <a:solidFill>
                  <a:schemeClr val="tx1"/>
                </a:solidFill>
                <a:hlinkClick r:id="rId2"/>
              </a:rPr>
              <a:t> et al, 2023</a:t>
            </a:r>
            <a:r>
              <a:rPr lang="en-GB" dirty="0">
                <a:solidFill>
                  <a:schemeClr val="tx1"/>
                </a:solidFill>
              </a:rPr>
              <a:t>; </a:t>
            </a:r>
            <a:r>
              <a:rPr lang="en-GB" dirty="0">
                <a:solidFill>
                  <a:schemeClr val="tx1"/>
                </a:solidFill>
                <a:hlinkClick r:id="rId3"/>
              </a:rPr>
              <a:t>Pierce et al 2025</a:t>
            </a:r>
            <a:r>
              <a:rPr lang="en-GB" dirty="0">
                <a:solidFill>
                  <a:schemeClr val="tx1"/>
                </a:solidFill>
              </a:rPr>
              <a:t>)</a:t>
            </a:r>
          </a:p>
          <a:p>
            <a:r>
              <a:rPr lang="en-GB" dirty="0">
                <a:solidFill>
                  <a:schemeClr val="tx1"/>
                </a:solidFill>
              </a:rPr>
              <a:t>Unhelpful coping strategies: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Often developed through school pressures/performance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avoidance, worry, perfectionism, and procrastination – what are they, and how do individuals respond to stressors? 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self-isolation (post-Covid), low tolerance of low-level stress, e.g. avoidance via headphone use (</a:t>
            </a:r>
            <a:r>
              <a:rPr lang="en-GB" dirty="0">
                <a:solidFill>
                  <a:schemeClr val="tx1"/>
                </a:solidFill>
                <a:hlinkClick r:id="rId4"/>
              </a:rPr>
              <a:t>Liu et al, 2025</a:t>
            </a:r>
            <a:r>
              <a:rPr lang="en-GB" dirty="0">
                <a:solidFill>
                  <a:schemeClr val="tx1"/>
                </a:solidFill>
              </a:rPr>
              <a:t>)</a:t>
            </a:r>
          </a:p>
          <a:p>
            <a:r>
              <a:rPr lang="en-GB" dirty="0">
                <a:solidFill>
                  <a:schemeClr val="tx1"/>
                </a:solidFill>
              </a:rPr>
              <a:t>Symptoms v labels – anxiety is a normal human emotion </a:t>
            </a:r>
            <a:r>
              <a:rPr lang="en-GB" i="1" dirty="0">
                <a:solidFill>
                  <a:schemeClr val="tx1"/>
                </a:solidFill>
              </a:rPr>
              <a:t>(and not a disability for most people)</a:t>
            </a:r>
            <a:r>
              <a:rPr lang="en-GB" dirty="0">
                <a:solidFill>
                  <a:schemeClr val="tx1"/>
                </a:solidFill>
              </a:rPr>
              <a:t> 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‘desire for diagnosis’ and self-diagnosis; ‘</a:t>
            </a:r>
            <a:r>
              <a:rPr lang="en-GB" dirty="0" err="1">
                <a:solidFill>
                  <a:schemeClr val="tx1"/>
                </a:solidFill>
              </a:rPr>
              <a:t>comparisonitis</a:t>
            </a:r>
            <a:r>
              <a:rPr lang="en-GB" dirty="0">
                <a:solidFill>
                  <a:schemeClr val="tx1"/>
                </a:solidFill>
              </a:rPr>
              <a:t>’</a:t>
            </a:r>
          </a:p>
        </p:txBody>
      </p:sp>
      <p:pic>
        <p:nvPicPr>
          <p:cNvPr id="4" name="Picture 3">
            <a:hlinkClick r:id="rId5"/>
            <a:extLst>
              <a:ext uri="{FF2B5EF4-FFF2-40B4-BE49-F238E27FC236}">
                <a16:creationId xmlns:a16="http://schemas.microsoft.com/office/drawing/2014/main" id="{6348A1D4-AA16-DC6C-55FC-C23D0AACE9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472" y="4650790"/>
            <a:ext cx="2952134" cy="109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3969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ABCs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837715" y="3639787"/>
          <a:ext cx="3916238" cy="28913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/>
        </p:nvGraphicFramePr>
        <p:xfrm>
          <a:off x="3200401" y="294170"/>
          <a:ext cx="7974280" cy="3800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704687" y="323426"/>
            <a:ext cx="78617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The way we respond to events/situations is not due to the event itself but our</a:t>
            </a:r>
          </a:p>
          <a:p>
            <a:r>
              <a:rPr lang="en-GB" b="1" dirty="0"/>
              <a:t>interpretation</a:t>
            </a:r>
            <a:r>
              <a:rPr lang="en-GB" dirty="0"/>
              <a:t> of it, i.e. it is mediated by our core beliefs/assumptions (Ellis, 1962)</a:t>
            </a:r>
            <a:endParaRPr lang="en-US" dirty="0"/>
          </a:p>
        </p:txBody>
      </p:sp>
      <p:sp>
        <p:nvSpPr>
          <p:cNvPr id="7" name="Curved Down Arrow 6"/>
          <p:cNvSpPr/>
          <p:nvPr/>
        </p:nvSpPr>
        <p:spPr>
          <a:xfrm rot="14784159">
            <a:off x="5587656" y="4054074"/>
            <a:ext cx="2510130" cy="1075059"/>
          </a:xfrm>
          <a:prstGeom prst="curved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Picture 8">
            <a:hlinkClick r:id="rId12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5472" y="4650790"/>
            <a:ext cx="2952134" cy="109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94835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Mindfulness and pop-up thoughts</a:t>
            </a:r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72" y="4650790"/>
            <a:ext cx="2952134" cy="1099375"/>
          </a:xfrm>
          <a:prstGeom prst="rect">
            <a:avLst/>
          </a:prstGeom>
        </p:spPr>
      </p:pic>
      <p:sp>
        <p:nvSpPr>
          <p:cNvPr id="30" name="Down Arrow 29"/>
          <p:cNvSpPr/>
          <p:nvPr/>
        </p:nvSpPr>
        <p:spPr>
          <a:xfrm>
            <a:off x="4753864" y="694334"/>
            <a:ext cx="190195" cy="5362042"/>
          </a:xfrm>
          <a:prstGeom prst="downArrow">
            <a:avLst/>
          </a:prstGeom>
          <a:solidFill>
            <a:srgbClr val="E7E6E6">
              <a:lumMod val="50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GB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5774335" y="3147940"/>
            <a:ext cx="212141" cy="197510"/>
          </a:xfrm>
          <a:prstGeom prst="ellipse">
            <a:avLst/>
          </a:prstGeom>
          <a:gradFill rotWithShape="1">
            <a:gsLst>
              <a:gs pos="0">
                <a:srgbClr val="ED7D31">
                  <a:satMod val="103000"/>
                  <a:lumMod val="102000"/>
                  <a:tint val="94000"/>
                </a:srgbClr>
              </a:gs>
              <a:gs pos="50000">
                <a:srgbClr val="ED7D31">
                  <a:satMod val="110000"/>
                  <a:lumMod val="100000"/>
                  <a:shade val="100000"/>
                </a:srgbClr>
              </a:gs>
              <a:gs pos="100000">
                <a:srgbClr val="ED7D31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endParaRPr lang="en-GB" kern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8398616" y="1762113"/>
            <a:ext cx="2391667" cy="2383064"/>
            <a:chOff x="5910679" y="2153514"/>
            <a:chExt cx="2207576" cy="2055571"/>
          </a:xfrm>
        </p:grpSpPr>
        <p:sp>
          <p:nvSpPr>
            <p:cNvPr id="33" name="Oval 32"/>
            <p:cNvSpPr/>
            <p:nvPr/>
          </p:nvSpPr>
          <p:spPr>
            <a:xfrm>
              <a:off x="6600748" y="2153514"/>
              <a:ext cx="212141" cy="197510"/>
            </a:xfrm>
            <a:prstGeom prst="ellipse">
              <a:avLst/>
            </a:prstGeom>
            <a:gradFill rotWithShape="1">
              <a:gsLst>
                <a:gs pos="0">
                  <a:srgbClr val="5B9BD5">
                    <a:satMod val="103000"/>
                    <a:lumMod val="102000"/>
                    <a:tint val="94000"/>
                  </a:srgbClr>
                </a:gs>
                <a:gs pos="50000">
                  <a:srgbClr val="5B9BD5">
                    <a:satMod val="110000"/>
                    <a:lumMod val="100000"/>
                    <a:shade val="100000"/>
                  </a:srgbClr>
                </a:gs>
                <a:gs pos="100000">
                  <a:srgbClr val="5B9BD5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en-GB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4" name="Oval 33"/>
            <p:cNvSpPr/>
            <p:nvPr/>
          </p:nvSpPr>
          <p:spPr>
            <a:xfrm>
              <a:off x="7906114" y="2687525"/>
              <a:ext cx="212141" cy="197510"/>
            </a:xfrm>
            <a:prstGeom prst="ellipse">
              <a:avLst/>
            </a:prstGeom>
            <a:gradFill rotWithShape="1">
              <a:gsLst>
                <a:gs pos="0">
                  <a:srgbClr val="5B9BD5">
                    <a:satMod val="103000"/>
                    <a:lumMod val="102000"/>
                    <a:tint val="94000"/>
                  </a:srgbClr>
                </a:gs>
                <a:gs pos="50000">
                  <a:srgbClr val="5B9BD5">
                    <a:satMod val="110000"/>
                    <a:lumMod val="100000"/>
                    <a:shade val="100000"/>
                  </a:srgbClr>
                </a:gs>
                <a:gs pos="100000">
                  <a:srgbClr val="5B9BD5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en-GB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5" name="Oval 34"/>
            <p:cNvSpPr/>
            <p:nvPr/>
          </p:nvSpPr>
          <p:spPr>
            <a:xfrm>
              <a:off x="7524902" y="3645983"/>
              <a:ext cx="212141" cy="197510"/>
            </a:xfrm>
            <a:prstGeom prst="ellipse">
              <a:avLst/>
            </a:prstGeom>
            <a:gradFill rotWithShape="1">
              <a:gsLst>
                <a:gs pos="0">
                  <a:srgbClr val="5B9BD5">
                    <a:satMod val="103000"/>
                    <a:lumMod val="102000"/>
                    <a:tint val="94000"/>
                  </a:srgbClr>
                </a:gs>
                <a:gs pos="50000">
                  <a:srgbClr val="5B9BD5">
                    <a:satMod val="110000"/>
                    <a:lumMod val="100000"/>
                    <a:shade val="100000"/>
                  </a:srgbClr>
                </a:gs>
                <a:gs pos="100000">
                  <a:srgbClr val="5B9BD5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en-GB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694625" y="4011575"/>
              <a:ext cx="212141" cy="197510"/>
            </a:xfrm>
            <a:prstGeom prst="ellipse">
              <a:avLst/>
            </a:prstGeom>
            <a:gradFill rotWithShape="1">
              <a:gsLst>
                <a:gs pos="0">
                  <a:srgbClr val="5B9BD5">
                    <a:satMod val="103000"/>
                    <a:lumMod val="102000"/>
                    <a:tint val="94000"/>
                  </a:srgbClr>
                </a:gs>
                <a:gs pos="50000">
                  <a:srgbClr val="5B9BD5">
                    <a:satMod val="110000"/>
                    <a:lumMod val="100000"/>
                    <a:shade val="100000"/>
                  </a:srgbClr>
                </a:gs>
                <a:gs pos="100000">
                  <a:srgbClr val="5B9BD5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en-GB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5910679" y="3408071"/>
              <a:ext cx="212141" cy="197510"/>
            </a:xfrm>
            <a:prstGeom prst="ellipse">
              <a:avLst/>
            </a:prstGeom>
            <a:gradFill rotWithShape="1">
              <a:gsLst>
                <a:gs pos="0">
                  <a:srgbClr val="5B9BD5">
                    <a:satMod val="103000"/>
                    <a:lumMod val="102000"/>
                    <a:tint val="94000"/>
                  </a:srgbClr>
                </a:gs>
                <a:gs pos="50000">
                  <a:srgbClr val="5B9BD5">
                    <a:satMod val="110000"/>
                    <a:lumMod val="100000"/>
                    <a:shade val="100000"/>
                  </a:srgbClr>
                </a:gs>
                <a:gs pos="100000">
                  <a:srgbClr val="5B9BD5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en-GB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7037222" y="3144724"/>
              <a:ext cx="212141" cy="197510"/>
            </a:xfrm>
            <a:prstGeom prst="ellipse">
              <a:avLst/>
            </a:prstGeom>
            <a:gradFill rotWithShape="1">
              <a:gsLst>
                <a:gs pos="0">
                  <a:srgbClr val="5B9BD5">
                    <a:satMod val="103000"/>
                    <a:lumMod val="102000"/>
                    <a:tint val="94000"/>
                  </a:srgbClr>
                </a:gs>
                <a:gs pos="50000">
                  <a:srgbClr val="5B9BD5">
                    <a:satMod val="110000"/>
                    <a:lumMod val="100000"/>
                    <a:shade val="100000"/>
                  </a:srgbClr>
                </a:gs>
                <a:gs pos="100000">
                  <a:srgbClr val="5B9BD5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en-GB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6465415" y="2885034"/>
              <a:ext cx="212141" cy="197510"/>
            </a:xfrm>
            <a:prstGeom prst="ellipse">
              <a:avLst/>
            </a:prstGeom>
            <a:gradFill rotWithShape="1">
              <a:gsLst>
                <a:gs pos="0">
                  <a:srgbClr val="5B9BD5">
                    <a:satMod val="103000"/>
                    <a:lumMod val="102000"/>
                    <a:tint val="94000"/>
                  </a:srgbClr>
                </a:gs>
                <a:gs pos="50000">
                  <a:srgbClr val="5B9BD5">
                    <a:satMod val="110000"/>
                    <a:lumMod val="100000"/>
                    <a:shade val="100000"/>
                  </a:srgbClr>
                </a:gs>
                <a:gs pos="100000">
                  <a:srgbClr val="5B9BD5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en-GB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6633665" y="3364180"/>
              <a:ext cx="212141" cy="197510"/>
            </a:xfrm>
            <a:prstGeom prst="ellipse">
              <a:avLst/>
            </a:prstGeom>
            <a:gradFill rotWithShape="1">
              <a:gsLst>
                <a:gs pos="0">
                  <a:srgbClr val="5B9BD5">
                    <a:satMod val="103000"/>
                    <a:lumMod val="102000"/>
                    <a:tint val="94000"/>
                  </a:srgbClr>
                </a:gs>
                <a:gs pos="50000">
                  <a:srgbClr val="5B9BD5">
                    <a:satMod val="110000"/>
                    <a:lumMod val="100000"/>
                    <a:shade val="100000"/>
                  </a:srgbClr>
                </a:gs>
                <a:gs pos="100000">
                  <a:srgbClr val="5B9BD5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en-GB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41" name="Curved Connector 40"/>
            <p:cNvCxnSpPr>
              <a:stCxn id="33" idx="6"/>
              <a:endCxn id="34" idx="0"/>
            </p:cNvCxnSpPr>
            <p:nvPr/>
          </p:nvCxnSpPr>
          <p:spPr>
            <a:xfrm>
              <a:off x="6812889" y="2252269"/>
              <a:ext cx="1199295" cy="435255"/>
            </a:xfrm>
            <a:prstGeom prst="curvedConnector2">
              <a:avLst/>
            </a:prstGeom>
            <a:noFill/>
            <a:ln w="28575" cap="flat" cmpd="sng" algn="ctr">
              <a:solidFill>
                <a:srgbClr val="5B9BD5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2" name="Curved Connector 41"/>
            <p:cNvCxnSpPr>
              <a:stCxn id="34" idx="5"/>
              <a:endCxn id="35" idx="6"/>
            </p:cNvCxnSpPr>
            <p:nvPr/>
          </p:nvCxnSpPr>
          <p:spPr>
            <a:xfrm rot="5400000">
              <a:off x="7467801" y="3125351"/>
              <a:ext cx="888629" cy="350145"/>
            </a:xfrm>
            <a:prstGeom prst="curvedConnector2">
              <a:avLst/>
            </a:prstGeom>
            <a:noFill/>
            <a:ln w="28575" cap="flat" cmpd="sng" algn="ctr">
              <a:solidFill>
                <a:srgbClr val="5B9BD5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3" name="Curved Connector 42"/>
            <p:cNvCxnSpPr>
              <a:stCxn id="35" idx="4"/>
              <a:endCxn id="36" idx="6"/>
            </p:cNvCxnSpPr>
            <p:nvPr/>
          </p:nvCxnSpPr>
          <p:spPr>
            <a:xfrm rot="5400000">
              <a:off x="7135452" y="3614808"/>
              <a:ext cx="266837" cy="724207"/>
            </a:xfrm>
            <a:prstGeom prst="curvedConnector2">
              <a:avLst/>
            </a:prstGeom>
            <a:noFill/>
            <a:ln w="28575" cap="flat" cmpd="sng" algn="ctr">
              <a:solidFill>
                <a:srgbClr val="5B9BD5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4" name="Curved Connector 43"/>
            <p:cNvCxnSpPr>
              <a:stCxn id="36" idx="2"/>
              <a:endCxn id="37" idx="3"/>
            </p:cNvCxnSpPr>
            <p:nvPr/>
          </p:nvCxnSpPr>
          <p:spPr>
            <a:xfrm rot="10800000">
              <a:off x="5941747" y="3576656"/>
              <a:ext cx="752879" cy="533674"/>
            </a:xfrm>
            <a:prstGeom prst="curvedConnector2">
              <a:avLst/>
            </a:prstGeom>
            <a:noFill/>
            <a:ln w="28575" cap="flat" cmpd="sng" algn="ctr">
              <a:solidFill>
                <a:srgbClr val="5B9BD5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5" name="Curved Connector 44"/>
            <p:cNvCxnSpPr>
              <a:stCxn id="37" idx="0"/>
              <a:endCxn id="39" idx="2"/>
            </p:cNvCxnSpPr>
            <p:nvPr/>
          </p:nvCxnSpPr>
          <p:spPr>
            <a:xfrm rot="5400000" flipH="1" flipV="1">
              <a:off x="6028941" y="2971598"/>
              <a:ext cx="424282" cy="448665"/>
            </a:xfrm>
            <a:prstGeom prst="curvedConnector2">
              <a:avLst/>
            </a:prstGeom>
            <a:noFill/>
            <a:ln w="28575" cap="flat" cmpd="sng" algn="ctr">
              <a:solidFill>
                <a:srgbClr val="5B9BD5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6" name="Curved Connector 45"/>
            <p:cNvCxnSpPr>
              <a:stCxn id="39" idx="6"/>
              <a:endCxn id="38" idx="0"/>
            </p:cNvCxnSpPr>
            <p:nvPr/>
          </p:nvCxnSpPr>
          <p:spPr>
            <a:xfrm>
              <a:off x="6677556" y="2983789"/>
              <a:ext cx="465737" cy="160935"/>
            </a:xfrm>
            <a:prstGeom prst="curvedConnector2">
              <a:avLst/>
            </a:prstGeom>
            <a:noFill/>
            <a:ln w="28575" cap="flat" cmpd="sng" algn="ctr">
              <a:solidFill>
                <a:srgbClr val="5B9BD5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7" name="Curved Connector 46"/>
            <p:cNvCxnSpPr>
              <a:stCxn id="38" idx="4"/>
              <a:endCxn id="40" idx="3"/>
            </p:cNvCxnSpPr>
            <p:nvPr/>
          </p:nvCxnSpPr>
          <p:spPr>
            <a:xfrm rot="5400000">
              <a:off x="6808748" y="3198219"/>
              <a:ext cx="190531" cy="478561"/>
            </a:xfrm>
            <a:prstGeom prst="curvedConnector3">
              <a:avLst>
                <a:gd name="adj1" fmla="val 235162"/>
              </a:avLst>
            </a:prstGeom>
            <a:noFill/>
            <a:ln w="28575" cap="flat" cmpd="sng" algn="ctr">
              <a:solidFill>
                <a:srgbClr val="5B9BD5"/>
              </a:solidFill>
              <a:prstDash val="solid"/>
              <a:miter lim="800000"/>
              <a:tailEnd type="triangle"/>
            </a:ln>
            <a:effectLst/>
          </p:spPr>
        </p:cxnSp>
      </p:grpSp>
      <p:sp>
        <p:nvSpPr>
          <p:cNvPr id="48" name="TextBox 47"/>
          <p:cNvSpPr txBox="1"/>
          <p:nvPr/>
        </p:nvSpPr>
        <p:spPr>
          <a:xfrm>
            <a:off x="5370616" y="719699"/>
            <a:ext cx="2360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Involuntary 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429749" y="704651"/>
            <a:ext cx="2360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Voluntary 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258796" y="2645868"/>
            <a:ext cx="2360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Pop-up thought</a:t>
            </a:r>
          </a:p>
        </p:txBody>
      </p:sp>
      <p:sp>
        <p:nvSpPr>
          <p:cNvPr id="51" name="Curved Down Arrow 50"/>
          <p:cNvSpPr/>
          <p:nvPr/>
        </p:nvSpPr>
        <p:spPr>
          <a:xfrm rot="20246463">
            <a:off x="5805248" y="1313754"/>
            <a:ext cx="2819319" cy="770226"/>
          </a:xfrm>
          <a:prstGeom prst="curvedDownArrow">
            <a:avLst/>
          </a:prstGeom>
          <a:gradFill rotWithShape="1">
            <a:gsLst>
              <a:gs pos="0">
                <a:srgbClr val="5B9BD5">
                  <a:satMod val="103000"/>
                  <a:lumMod val="102000"/>
                  <a:tint val="94000"/>
                </a:srgbClr>
              </a:gs>
              <a:gs pos="50000">
                <a:srgbClr val="5B9BD5">
                  <a:satMod val="110000"/>
                  <a:lumMod val="100000"/>
                  <a:shade val="100000"/>
                </a:srgbClr>
              </a:gs>
              <a:gs pos="100000">
                <a:srgbClr val="5B9BD5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endParaRPr lang="en-GB" ker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2" name="Curved Down Arrow 51"/>
          <p:cNvSpPr/>
          <p:nvPr/>
        </p:nvSpPr>
        <p:spPr>
          <a:xfrm rot="6018733">
            <a:off x="5560391" y="3805511"/>
            <a:ext cx="1655641" cy="790526"/>
          </a:xfrm>
          <a:prstGeom prst="curvedDownArrow">
            <a:avLst/>
          </a:prstGeom>
          <a:gradFill rotWithShape="1">
            <a:gsLst>
              <a:gs pos="0">
                <a:srgbClr val="ED7D31">
                  <a:satMod val="103000"/>
                  <a:lumMod val="102000"/>
                  <a:tint val="94000"/>
                </a:srgbClr>
              </a:gs>
              <a:gs pos="50000">
                <a:srgbClr val="ED7D31">
                  <a:satMod val="110000"/>
                  <a:lumMod val="100000"/>
                  <a:shade val="100000"/>
                </a:srgbClr>
              </a:gs>
              <a:gs pos="100000">
                <a:srgbClr val="ED7D31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endParaRPr lang="en-GB" ker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665551" y="2901208"/>
            <a:ext cx="12152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Focusing on a task in hand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1937D3C-3603-4E74-B27C-052FAC8DCBDA}"/>
              </a:ext>
            </a:extLst>
          </p:cNvPr>
          <p:cNvSpPr txBox="1"/>
          <p:nvPr/>
        </p:nvSpPr>
        <p:spPr>
          <a:xfrm>
            <a:off x="8513531" y="4368679"/>
            <a:ext cx="2687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Worry – future focused </a:t>
            </a:r>
            <a:r>
              <a:rPr lang="en-US" sz="1400" i="1" dirty="0">
                <a:solidFill>
                  <a:prstClr val="black"/>
                </a:solidFill>
                <a:latin typeface="Calibri" panose="020F0502020204030204"/>
              </a:rPr>
              <a:t>(What if?)</a:t>
            </a:r>
          </a:p>
          <a:p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Rumination – past focused </a:t>
            </a:r>
            <a:r>
              <a:rPr lang="en-US" sz="1400" i="1" dirty="0">
                <a:solidFill>
                  <a:prstClr val="black"/>
                </a:solidFill>
                <a:latin typeface="Calibri" panose="020F0502020204030204"/>
              </a:rPr>
              <a:t>(Why?)</a:t>
            </a:r>
          </a:p>
        </p:txBody>
      </p:sp>
    </p:spTree>
    <p:extLst>
      <p:ext uri="{BB962C8B-B14F-4D97-AF65-F5344CB8AC3E}">
        <p14:creationId xmlns:p14="http://schemas.microsoft.com/office/powerpoint/2010/main" val="5266549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48" grpId="0"/>
      <p:bldP spid="49" grpId="0"/>
      <p:bldP spid="50" grpId="0"/>
      <p:bldP spid="51" grpId="0" animBg="1"/>
      <p:bldP spid="52" grpId="0" animBg="1"/>
      <p:bldP spid="53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C4618-01EC-4C64-B3C5-AD464EB04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Mindful learning </a:t>
            </a:r>
            <a:r>
              <a:rPr lang="en-GB" i="1" dirty="0"/>
              <a:t>(or work)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52B3C-FF55-4C00-AD62-F9DDCDE9DF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5199" y="541607"/>
            <a:ext cx="7898357" cy="5943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>
                <a:solidFill>
                  <a:schemeClr val="tx1"/>
                </a:solidFill>
              </a:rPr>
              <a:t>What do we mean by mindful learning?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Engaging in learning – and the </a:t>
            </a:r>
            <a:r>
              <a:rPr lang="en-GB" i="1" dirty="0">
                <a:solidFill>
                  <a:schemeClr val="tx1"/>
                </a:solidFill>
              </a:rPr>
              <a:t>process</a:t>
            </a:r>
            <a:r>
              <a:rPr lang="en-GB" dirty="0">
                <a:solidFill>
                  <a:schemeClr val="tx1"/>
                </a:solidFill>
              </a:rPr>
              <a:t> of learning - in the present moment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Not solely focused on </a:t>
            </a:r>
            <a:r>
              <a:rPr lang="en-GB" i="1" dirty="0">
                <a:solidFill>
                  <a:schemeClr val="tx1"/>
                </a:solidFill>
              </a:rPr>
              <a:t>outcomes</a:t>
            </a:r>
            <a:r>
              <a:rPr lang="en-GB" dirty="0">
                <a:solidFill>
                  <a:schemeClr val="tx1"/>
                </a:solidFill>
              </a:rPr>
              <a:t> (future focus) - results</a:t>
            </a:r>
          </a:p>
          <a:p>
            <a:pPr lvl="2"/>
            <a:r>
              <a:rPr lang="en-GB" dirty="0">
                <a:solidFill>
                  <a:schemeClr val="tx1"/>
                </a:solidFill>
              </a:rPr>
              <a:t>Engage (and act) fully with complete awareness of the present moment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Focused (when necessary), not distracted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Non-judgemental – group work, assignments, assessments, exams – they are present moment experiences that, if framed as consolidating learning, become less stressful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A course offers the </a:t>
            </a:r>
            <a:r>
              <a:rPr lang="en-GB" i="1" dirty="0">
                <a:solidFill>
                  <a:schemeClr val="tx1"/>
                </a:solidFill>
              </a:rPr>
              <a:t>opportunity to learn</a:t>
            </a:r>
            <a:r>
              <a:rPr lang="en-GB" dirty="0">
                <a:solidFill>
                  <a:schemeClr val="tx1"/>
                </a:solidFill>
              </a:rPr>
              <a:t> </a:t>
            </a:r>
          </a:p>
          <a:p>
            <a:pPr lvl="2"/>
            <a:r>
              <a:rPr lang="en-GB" dirty="0">
                <a:solidFill>
                  <a:schemeClr val="tx1"/>
                </a:solidFill>
              </a:rPr>
              <a:t>Fees are for the learning environment; to be taught by experts in the field.</a:t>
            </a:r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0886F2AE-1030-42B7-9856-EF96FB4D74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72" y="4650790"/>
            <a:ext cx="2952134" cy="109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87724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33800" y="736600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TRIGGER/STRESSOR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e.g.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exams/work deadline/boss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73800" y="1647567"/>
            <a:ext cx="25781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1</a:t>
            </a:r>
            <a:r>
              <a:rPr kumimoji="0" lang="en-GB" sz="18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Appraisal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+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ve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-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ve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or challenge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59900" y="1706265"/>
            <a:ext cx="24765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2</a:t>
            </a:r>
            <a:r>
              <a:rPr kumimoji="0" lang="en-GB" sz="18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Appraisal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(in)ability to cope (resources/capacity)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0" y="3149600"/>
            <a:ext cx="19177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Problem-based response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e.g. work harder/later (cramming); procrastination; worry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804400" y="3149600"/>
            <a:ext cx="19050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Emotion-based response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e.g. Anxiety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62850" y="5093613"/>
            <a:ext cx="2387600" cy="1579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ALTERNATIVE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E.G.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Ask for help; refuse unrealistic demands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Exams - active revision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(problem solving/practice planning answers</a:t>
            </a:r>
            <a:endParaRPr kumimoji="0" lang="en-US" sz="14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804400" y="5078224"/>
            <a:ext cx="1905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ALTERNATIVE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E.G.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RELAXATION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MINDFULNESS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48250" y="4303524"/>
            <a:ext cx="17970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Consequences: e.g.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poor sleep, low mood,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tiredness</a:t>
            </a: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54250" y="2955211"/>
            <a:ext cx="238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CORE BELIEF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 can’t cope; I hate exams/work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cxnSp>
        <p:nvCxnSpPr>
          <p:cNvPr id="14" name="Curved Connector 13"/>
          <p:cNvCxnSpPr>
            <a:endCxn id="5" idx="0"/>
          </p:cNvCxnSpPr>
          <p:nvPr/>
        </p:nvCxnSpPr>
        <p:spPr>
          <a:xfrm>
            <a:off x="6845300" y="1059765"/>
            <a:ext cx="717550" cy="587802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urved Connector 18"/>
          <p:cNvCxnSpPr>
            <a:endCxn id="6" idx="0"/>
          </p:cNvCxnSpPr>
          <p:nvPr/>
        </p:nvCxnSpPr>
        <p:spPr>
          <a:xfrm>
            <a:off x="6845300" y="1059765"/>
            <a:ext cx="3752850" cy="646500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8420100" y="2346752"/>
            <a:ext cx="908050" cy="80284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endCxn id="8" idx="0"/>
          </p:cNvCxnSpPr>
          <p:nvPr/>
        </p:nvCxnSpPr>
        <p:spPr>
          <a:xfrm>
            <a:off x="10185400" y="2471470"/>
            <a:ext cx="571500" cy="67813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9080500" y="4066858"/>
            <a:ext cx="622300" cy="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/>
          <p:cNvCxnSpPr>
            <a:cxnSpLocks/>
            <a:stCxn id="7" idx="2"/>
          </p:cNvCxnSpPr>
          <p:nvPr/>
        </p:nvCxnSpPr>
        <p:spPr>
          <a:xfrm rot="5400000">
            <a:off x="7480908" y="3641558"/>
            <a:ext cx="297239" cy="1898646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urved Connector 46"/>
          <p:cNvCxnSpPr>
            <a:endCxn id="12" idx="2"/>
          </p:cNvCxnSpPr>
          <p:nvPr/>
        </p:nvCxnSpPr>
        <p:spPr>
          <a:xfrm rot="10800000">
            <a:off x="3448050" y="3786208"/>
            <a:ext cx="1600200" cy="822116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urved Connector 53"/>
          <p:cNvCxnSpPr>
            <a:stCxn id="12" idx="0"/>
          </p:cNvCxnSpPr>
          <p:nvPr/>
        </p:nvCxnSpPr>
        <p:spPr>
          <a:xfrm rot="5400000" flipH="1" flipV="1">
            <a:off x="4431772" y="1144933"/>
            <a:ext cx="826556" cy="2794001"/>
          </a:xfrm>
          <a:prstGeom prst="curvedConnector2">
            <a:avLst/>
          </a:prstGeom>
          <a:ln w="381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urved Connector 56"/>
          <p:cNvCxnSpPr>
            <a:stCxn id="12" idx="0"/>
            <a:endCxn id="4" idx="1"/>
          </p:cNvCxnSpPr>
          <p:nvPr/>
        </p:nvCxnSpPr>
        <p:spPr>
          <a:xfrm rot="5400000" flipH="1" flipV="1">
            <a:off x="2643203" y="1864614"/>
            <a:ext cx="1895445" cy="285750"/>
          </a:xfrm>
          <a:prstGeom prst="curvedConnector2">
            <a:avLst/>
          </a:prstGeom>
          <a:ln w="381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V="1">
            <a:off x="8756650" y="4433671"/>
            <a:ext cx="0" cy="6726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V="1">
            <a:off x="10464800" y="4403180"/>
            <a:ext cx="0" cy="6726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57201" y="5515858"/>
            <a:ext cx="522605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 vicious cycle can be established.  But can change primary or secondary appraisals and/or responses.  In some cases may need to remove stressor, e.g. change jobs.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Note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: Stress = process; Anxiety = emotional response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77800" y="901700"/>
            <a:ext cx="24955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Lazarus’s transactional model of stress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(1966, 1984)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More info, see blog at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  <a:hlinkClick r:id="rId2"/>
              </a:rPr>
              <a:t>https://www.imaginationtherapy.co.uk/</a:t>
            </a:r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6" name="Picture 65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310"/>
            <a:ext cx="2159000" cy="804227"/>
          </a:xfrm>
          <a:prstGeom prst="rect">
            <a:avLst/>
          </a:prstGeom>
        </p:spPr>
      </p:pic>
      <p:cxnSp>
        <p:nvCxnSpPr>
          <p:cNvPr id="67" name="Curved Connector 66"/>
          <p:cNvCxnSpPr>
            <a:stCxn id="11" idx="0"/>
          </p:cNvCxnSpPr>
          <p:nvPr/>
        </p:nvCxnSpPr>
        <p:spPr>
          <a:xfrm rot="5400000" flipH="1" flipV="1">
            <a:off x="6289322" y="3080793"/>
            <a:ext cx="880184" cy="1565278"/>
          </a:xfrm>
          <a:prstGeom prst="curvedConnector2">
            <a:avLst/>
          </a:prstGeom>
          <a:ln w="381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55DAA90A-AA47-42CD-C4AA-BAC07517F182}"/>
              </a:ext>
            </a:extLst>
          </p:cNvPr>
          <p:cNvCxnSpPr/>
          <p:nvPr/>
        </p:nvCxnSpPr>
        <p:spPr>
          <a:xfrm>
            <a:off x="8326665" y="1926000"/>
            <a:ext cx="622300" cy="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168205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97703" y="1025954"/>
            <a:ext cx="222780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Anxiety model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00"/>
                </a:solidFill>
                <a:latin typeface="Corbel" panose="020B0503020204020204"/>
              </a:rPr>
              <a:t>(based on Clark and Beck, 2010)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‘Something bad is going to happen and I won’t be able to cope’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4" name="Picture 3">
            <a:hlinkClick r:id="rId7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310"/>
            <a:ext cx="2159000" cy="8042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75576" y="3983603"/>
            <a:ext cx="1749287" cy="373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Over-estimating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70397" y="3710984"/>
            <a:ext cx="174928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Under-estimating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And ignore safety signals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209652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41843-ABD3-40B8-8AFF-B989CCB40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Anxiety ‘hump’</a:t>
            </a:r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2DEF3FFE-FD39-4FDE-BA61-FBC8C372C8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72" y="4650790"/>
            <a:ext cx="2952134" cy="109937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B9F53E9-3D5E-CF59-06ED-8A57FE307006}"/>
              </a:ext>
            </a:extLst>
          </p:cNvPr>
          <p:cNvSpPr/>
          <p:nvPr/>
        </p:nvSpPr>
        <p:spPr>
          <a:xfrm>
            <a:off x="4313395" y="868004"/>
            <a:ext cx="7476563" cy="5165127"/>
          </a:xfrm>
          <a:prstGeom prst="rect">
            <a:avLst/>
          </a:prstGeom>
          <a:noFill/>
          <a:ln w="10795" cap="flat" cmpd="sng" algn="ctr">
            <a:solidFill>
              <a:srgbClr val="418AB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4B8629F-0A2A-4FC5-C6E6-F23CDE399459}"/>
              </a:ext>
            </a:extLst>
          </p:cNvPr>
          <p:cNvSpPr/>
          <p:nvPr/>
        </p:nvSpPr>
        <p:spPr>
          <a:xfrm>
            <a:off x="4347456" y="2060799"/>
            <a:ext cx="4294917" cy="3902929"/>
          </a:xfrm>
          <a:custGeom>
            <a:avLst/>
            <a:gdLst>
              <a:gd name="connsiteX0" fmla="*/ 0 w 4965895"/>
              <a:gd name="connsiteY0" fmla="*/ 4156322 h 4156322"/>
              <a:gd name="connsiteX1" fmla="*/ 2897944 w 4965895"/>
              <a:gd name="connsiteY1" fmla="*/ 210334 h 4156322"/>
              <a:gd name="connsiteX2" fmla="*/ 4965895 w 4965895"/>
              <a:gd name="connsiteY2" fmla="*/ 892617 h 4156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65895" h="4156322">
                <a:moveTo>
                  <a:pt x="0" y="4156322"/>
                </a:moveTo>
                <a:cubicBezTo>
                  <a:pt x="1035147" y="2455303"/>
                  <a:pt x="2070295" y="754285"/>
                  <a:pt x="2897944" y="210334"/>
                </a:cubicBezTo>
                <a:cubicBezTo>
                  <a:pt x="3725593" y="-333617"/>
                  <a:pt x="4345744" y="279500"/>
                  <a:pt x="4965895" y="892617"/>
                </a:cubicBezTo>
              </a:path>
            </a:pathLst>
          </a:custGeom>
          <a:noFill/>
          <a:ln w="28575" cap="flat" cmpd="sng" algn="ctr">
            <a:solidFill>
              <a:srgbClr val="418AB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1712AFF-026F-4539-3736-24876C6770D0}"/>
              </a:ext>
            </a:extLst>
          </p:cNvPr>
          <p:cNvSpPr/>
          <p:nvPr/>
        </p:nvSpPr>
        <p:spPr>
          <a:xfrm>
            <a:off x="4347456" y="1393052"/>
            <a:ext cx="4434526" cy="4564173"/>
          </a:xfrm>
          <a:custGeom>
            <a:avLst/>
            <a:gdLst>
              <a:gd name="connsiteX0" fmla="*/ 0 w 4965895"/>
              <a:gd name="connsiteY0" fmla="*/ 4156322 h 4156322"/>
              <a:gd name="connsiteX1" fmla="*/ 2897944 w 4965895"/>
              <a:gd name="connsiteY1" fmla="*/ 210334 h 4156322"/>
              <a:gd name="connsiteX2" fmla="*/ 4965895 w 4965895"/>
              <a:gd name="connsiteY2" fmla="*/ 892617 h 4156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65895" h="4156322">
                <a:moveTo>
                  <a:pt x="0" y="4156322"/>
                </a:moveTo>
                <a:cubicBezTo>
                  <a:pt x="1035147" y="2455303"/>
                  <a:pt x="2070295" y="754285"/>
                  <a:pt x="2897944" y="210334"/>
                </a:cubicBezTo>
                <a:cubicBezTo>
                  <a:pt x="3725593" y="-333617"/>
                  <a:pt x="4345744" y="279500"/>
                  <a:pt x="4965895" y="892617"/>
                </a:cubicBezTo>
              </a:path>
            </a:pathLst>
          </a:custGeom>
          <a:noFill/>
          <a:ln w="28575" cap="flat" cmpd="sng" algn="ctr">
            <a:solidFill>
              <a:srgbClr val="418AB3">
                <a:shade val="50000"/>
              </a:srgbClr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57DC066-5755-6539-5106-C29E4FF169A1}"/>
              </a:ext>
            </a:extLst>
          </p:cNvPr>
          <p:cNvSpPr/>
          <p:nvPr/>
        </p:nvSpPr>
        <p:spPr>
          <a:xfrm>
            <a:off x="4468311" y="943911"/>
            <a:ext cx="4333446" cy="4806254"/>
          </a:xfrm>
          <a:custGeom>
            <a:avLst/>
            <a:gdLst>
              <a:gd name="connsiteX0" fmla="*/ 0 w 4965895"/>
              <a:gd name="connsiteY0" fmla="*/ 4156322 h 4156322"/>
              <a:gd name="connsiteX1" fmla="*/ 2897944 w 4965895"/>
              <a:gd name="connsiteY1" fmla="*/ 210334 h 4156322"/>
              <a:gd name="connsiteX2" fmla="*/ 4965895 w 4965895"/>
              <a:gd name="connsiteY2" fmla="*/ 892617 h 4156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65895" h="4156322">
                <a:moveTo>
                  <a:pt x="0" y="4156322"/>
                </a:moveTo>
                <a:cubicBezTo>
                  <a:pt x="1035147" y="2455303"/>
                  <a:pt x="2070295" y="754285"/>
                  <a:pt x="2897944" y="210334"/>
                </a:cubicBezTo>
                <a:cubicBezTo>
                  <a:pt x="3725593" y="-333617"/>
                  <a:pt x="4345744" y="279500"/>
                  <a:pt x="4965895" y="892617"/>
                </a:cubicBezTo>
              </a:path>
            </a:pathLst>
          </a:custGeom>
          <a:noFill/>
          <a:ln w="28575" cap="flat" cmpd="sng" algn="ctr">
            <a:solidFill>
              <a:srgbClr val="418AB3">
                <a:shade val="50000"/>
              </a:srgbClr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id="{9260FCA1-CB9F-9016-C01F-A5443EA74758}"/>
              </a:ext>
            </a:extLst>
          </p:cNvPr>
          <p:cNvSpPr/>
          <p:nvPr/>
        </p:nvSpPr>
        <p:spPr>
          <a:xfrm>
            <a:off x="3757310" y="943911"/>
            <a:ext cx="298089" cy="1049559"/>
          </a:xfrm>
          <a:prstGeom prst="upArrow">
            <a:avLst/>
          </a:prstGeom>
          <a:solidFill>
            <a:srgbClr val="418AB3"/>
          </a:solidFill>
          <a:ln w="10795" cap="flat" cmpd="sng" algn="ctr">
            <a:solidFill>
              <a:srgbClr val="418AB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D9B888-F470-4873-13ED-C76A978931CA}"/>
              </a:ext>
            </a:extLst>
          </p:cNvPr>
          <p:cNvSpPr txBox="1"/>
          <p:nvPr/>
        </p:nvSpPr>
        <p:spPr>
          <a:xfrm>
            <a:off x="9533179" y="6033131"/>
            <a:ext cx="2389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Time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(proximity to event)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28D5614D-D347-D41A-6EDC-08D982B71A65}"/>
              </a:ext>
            </a:extLst>
          </p:cNvPr>
          <p:cNvSpPr/>
          <p:nvPr/>
        </p:nvSpPr>
        <p:spPr>
          <a:xfrm>
            <a:off x="7913779" y="6215807"/>
            <a:ext cx="1551281" cy="216760"/>
          </a:xfrm>
          <a:prstGeom prst="rightArrow">
            <a:avLst/>
          </a:prstGeom>
          <a:solidFill>
            <a:srgbClr val="418AB3"/>
          </a:solidFill>
          <a:ln w="10795" cap="flat" cmpd="sng" algn="ctr">
            <a:solidFill>
              <a:srgbClr val="418AB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827D8DB-D87B-F7C2-2546-DE38B2DC7849}"/>
              </a:ext>
            </a:extLst>
          </p:cNvPr>
          <p:cNvCxnSpPr>
            <a:cxnSpLocks/>
          </p:cNvCxnSpPr>
          <p:nvPr/>
        </p:nvCxnSpPr>
        <p:spPr>
          <a:xfrm>
            <a:off x="6199841" y="1029776"/>
            <a:ext cx="0" cy="4147954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7CEDE58-0696-978F-15EE-BA4BCFAB8589}"/>
              </a:ext>
            </a:extLst>
          </p:cNvPr>
          <p:cNvSpPr txBox="1"/>
          <p:nvPr/>
        </p:nvSpPr>
        <p:spPr>
          <a:xfrm>
            <a:off x="6219617" y="2799922"/>
            <a:ext cx="1979149" cy="346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Avoidance here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11EAF1C-F090-8EC8-ABB9-D5FC85372D29}"/>
              </a:ext>
            </a:extLst>
          </p:cNvPr>
          <p:cNvSpPr/>
          <p:nvPr/>
        </p:nvSpPr>
        <p:spPr>
          <a:xfrm>
            <a:off x="4499856" y="2743201"/>
            <a:ext cx="3881389" cy="3092830"/>
          </a:xfrm>
          <a:custGeom>
            <a:avLst/>
            <a:gdLst>
              <a:gd name="connsiteX0" fmla="*/ 0 w 4965895"/>
              <a:gd name="connsiteY0" fmla="*/ 4156322 h 4156322"/>
              <a:gd name="connsiteX1" fmla="*/ 2897944 w 4965895"/>
              <a:gd name="connsiteY1" fmla="*/ 210334 h 4156322"/>
              <a:gd name="connsiteX2" fmla="*/ 4965895 w 4965895"/>
              <a:gd name="connsiteY2" fmla="*/ 892617 h 4156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65895" h="4156322">
                <a:moveTo>
                  <a:pt x="0" y="4156322"/>
                </a:moveTo>
                <a:cubicBezTo>
                  <a:pt x="1035147" y="2455303"/>
                  <a:pt x="2070295" y="754285"/>
                  <a:pt x="2897944" y="210334"/>
                </a:cubicBezTo>
                <a:cubicBezTo>
                  <a:pt x="3725593" y="-333617"/>
                  <a:pt x="4345744" y="279500"/>
                  <a:pt x="4965895" y="892617"/>
                </a:cubicBezTo>
              </a:path>
            </a:pathLst>
          </a:custGeom>
          <a:noFill/>
          <a:ln w="28575" cap="flat" cmpd="sng" algn="ctr">
            <a:solidFill>
              <a:schemeClr val="accent2"/>
            </a:solidFill>
            <a:prstDash val="sysDot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7F9DFB6-6945-1B43-6BF8-DFA801DB04BD}"/>
              </a:ext>
            </a:extLst>
          </p:cNvPr>
          <p:cNvSpPr/>
          <p:nvPr/>
        </p:nvSpPr>
        <p:spPr>
          <a:xfrm>
            <a:off x="4441469" y="3667269"/>
            <a:ext cx="3757298" cy="2246820"/>
          </a:xfrm>
          <a:custGeom>
            <a:avLst/>
            <a:gdLst>
              <a:gd name="connsiteX0" fmla="*/ 0 w 4965895"/>
              <a:gd name="connsiteY0" fmla="*/ 4156322 h 4156322"/>
              <a:gd name="connsiteX1" fmla="*/ 2897944 w 4965895"/>
              <a:gd name="connsiteY1" fmla="*/ 210334 h 4156322"/>
              <a:gd name="connsiteX2" fmla="*/ 4965895 w 4965895"/>
              <a:gd name="connsiteY2" fmla="*/ 892617 h 4156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65895" h="4156322">
                <a:moveTo>
                  <a:pt x="0" y="4156322"/>
                </a:moveTo>
                <a:cubicBezTo>
                  <a:pt x="1035147" y="2455303"/>
                  <a:pt x="2070295" y="754285"/>
                  <a:pt x="2897944" y="210334"/>
                </a:cubicBezTo>
                <a:cubicBezTo>
                  <a:pt x="3725593" y="-333617"/>
                  <a:pt x="4345744" y="279500"/>
                  <a:pt x="4965895" y="892617"/>
                </a:cubicBezTo>
              </a:path>
            </a:pathLst>
          </a:custGeom>
          <a:noFill/>
          <a:ln w="28575" cap="flat" cmpd="sng" algn="ctr">
            <a:solidFill>
              <a:schemeClr val="accent2"/>
            </a:solidFill>
            <a:prstDash val="sysDot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CB2138-B102-ABCA-AE40-263A163C9EB9}"/>
              </a:ext>
            </a:extLst>
          </p:cNvPr>
          <p:cNvSpPr txBox="1"/>
          <p:nvPr/>
        </p:nvSpPr>
        <p:spPr>
          <a:xfrm>
            <a:off x="3564501" y="430441"/>
            <a:ext cx="1231626" cy="433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Anxiety</a:t>
            </a:r>
          </a:p>
        </p:txBody>
      </p:sp>
    </p:spTree>
    <p:extLst>
      <p:ext uri="{BB962C8B-B14F-4D97-AF65-F5344CB8AC3E}">
        <p14:creationId xmlns:p14="http://schemas.microsoft.com/office/powerpoint/2010/main" val="172616144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3" grpId="0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Fra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AC266BC053A24F86A1CF036A836D47" ma:contentTypeVersion="10" ma:contentTypeDescription="Create a new document." ma:contentTypeScope="" ma:versionID="f70df2909e6624218d7607b6d547cd8e">
  <xsd:schema xmlns:xsd="http://www.w3.org/2001/XMLSchema" xmlns:xs="http://www.w3.org/2001/XMLSchema" xmlns:p="http://schemas.microsoft.com/office/2006/metadata/properties" xmlns:ns2="782481fa-9598-4243-9e7b-6b2af4becdd7" xmlns:ns3="90a3a2e8-09e8-47ac-b69e-aa7f392d8655" targetNamespace="http://schemas.microsoft.com/office/2006/metadata/properties" ma:root="true" ma:fieldsID="1f8e83f1d0d1e66cfada9ef1d57b5da8" ns2:_="" ns3:_="">
    <xsd:import namespace="782481fa-9598-4243-9e7b-6b2af4becdd7"/>
    <xsd:import namespace="90a3a2e8-09e8-47ac-b69e-aa7f392d86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2481fa-9598-4243-9e7b-6b2af4becd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2e5d04c-3736-4b3d-a845-6451ea46cb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a3a2e8-09e8-47ac-b69e-aa7f392d865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76babdf-29f6-4670-bb03-4f56acb4556b}" ma:internalName="TaxCatchAll" ma:showField="CatchAllData" ma:web="90a3a2e8-09e8-47ac-b69e-aa7f392d86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82481fa-9598-4243-9e7b-6b2af4becdd7">
      <Terms xmlns="http://schemas.microsoft.com/office/infopath/2007/PartnerControls"/>
    </lcf76f155ced4ddcb4097134ff3c332f>
    <TaxCatchAll xmlns="90a3a2e8-09e8-47ac-b69e-aa7f392d8655" xsi:nil="true"/>
  </documentManagement>
</p:properties>
</file>

<file path=customXml/itemProps1.xml><?xml version="1.0" encoding="utf-8"?>
<ds:datastoreItem xmlns:ds="http://schemas.openxmlformats.org/officeDocument/2006/customXml" ds:itemID="{32602AF2-7004-4795-8F1E-5350757B32B9}"/>
</file>

<file path=customXml/itemProps2.xml><?xml version="1.0" encoding="utf-8"?>
<ds:datastoreItem xmlns:ds="http://schemas.openxmlformats.org/officeDocument/2006/customXml" ds:itemID="{A3377149-C4D2-4184-A0F1-599613697C5A}"/>
</file>

<file path=customXml/itemProps3.xml><?xml version="1.0" encoding="utf-8"?>
<ds:datastoreItem xmlns:ds="http://schemas.openxmlformats.org/officeDocument/2006/customXml" ds:itemID="{3306EA94-735E-4D94-B8AF-83382526BCAF}"/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0</TotalTime>
  <Words>2279</Words>
  <Application>Microsoft Office PowerPoint</Application>
  <PresentationFormat>Widescreen</PresentationFormat>
  <Paragraphs>244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Calibri</vt:lpstr>
      <vt:lpstr>Corbel</vt:lpstr>
      <vt:lpstr>proxima-nova</vt:lpstr>
      <vt:lpstr>Wingdings 2</vt:lpstr>
      <vt:lpstr>Frame</vt:lpstr>
      <vt:lpstr>Supporting Student Mental Health and Building Resilience  Bill Sheate bill@imaginationtherapy.co.uk  www.imaginationtherapy.co.uk </vt:lpstr>
      <vt:lpstr>Summary</vt:lpstr>
      <vt:lpstr>Examples of common  student mental health issues</vt:lpstr>
      <vt:lpstr>The ABCs</vt:lpstr>
      <vt:lpstr>Mindfulness and pop-up thoughts</vt:lpstr>
      <vt:lpstr>Mindful learning (or work)</vt:lpstr>
      <vt:lpstr>PowerPoint Presentation</vt:lpstr>
      <vt:lpstr>PowerPoint Presentation</vt:lpstr>
      <vt:lpstr>Anxiety ‘hump’</vt:lpstr>
      <vt:lpstr>Mindfulness  “Paying attention in a particular way: on purpose, in the present moment, and non-judgementally.” (Kabat-Zin, 1979) </vt:lpstr>
      <vt:lpstr>Worry…. </vt:lpstr>
      <vt:lpstr>(Unproductive) Worry  – an unhelpful coping strategy for anxiety</vt:lpstr>
      <vt:lpstr>Unhelpful coping strategies (1)</vt:lpstr>
      <vt:lpstr>More helpful strategies</vt:lpstr>
      <vt:lpstr>Benefit v effort</vt:lpstr>
      <vt:lpstr>Unhelpful coping strategies (2)</vt:lpstr>
      <vt:lpstr>Problem solving theory</vt:lpstr>
      <vt:lpstr>Problem solving theory</vt:lpstr>
      <vt:lpstr>Defining the problem – ‘W’ questions</vt:lpstr>
      <vt:lpstr>Brainstorming options and deciding on solutions </vt:lpstr>
      <vt:lpstr>Conclusions – applying it in practice</vt:lpstr>
      <vt:lpstr>And finally… the ‘Relaxation Response’</vt:lpstr>
      <vt:lpstr>Any questions?</vt:lpstr>
      <vt:lpstr>Further 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2020-10-03T15:55:53Z</dcterms:created>
  <dcterms:modified xsi:type="dcterms:W3CDTF">2026-08-17T17:04:37Z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0x010100CBAC266BC053A24F86A1CF036A836D47</vt:lpwstr>
  </property>
</Properties>
</file>