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9866313" cy="6735763"/>
  <p:defaultTextStyle>
    <a:defPPr>
      <a:defRPr lang="en-US"/>
    </a:defPPr>
    <a:lvl1pPr marL="0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792" autoAdjust="0"/>
  </p:normalViewPr>
  <p:slideViewPr>
    <p:cSldViewPr>
      <p:cViewPr>
        <p:scale>
          <a:sx n="70" d="100"/>
          <a:sy n="70" d="100"/>
        </p:scale>
        <p:origin x="380" y="-144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2EB09-C3FC-4508-AB96-A168FED7EB75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2125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3050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A73F0-6D5E-4D43-A8BA-9E45C8EB2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052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University contracts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A73F0-6D5E-4D43-A8BA-9E45C8EB257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050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2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3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5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6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7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686F-7832-4527-B109-6C36E23C0C8D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F34C-14A6-4610-9E12-1412091E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60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686F-7832-4527-B109-6C36E23C0C8D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F34C-14A6-4610-9E12-1412091E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2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686F-7832-4527-B109-6C36E23C0C8D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F34C-14A6-4610-9E12-1412091E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44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686F-7832-4527-B109-6C36E23C0C8D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F34C-14A6-4610-9E12-1412091E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11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095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91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286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38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478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57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66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76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686F-7832-4527-B109-6C36E23C0C8D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F34C-14A6-4610-9E12-1412091E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20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686F-7832-4527-B109-6C36E23C0C8D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F34C-14A6-4610-9E12-1412091E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48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6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6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686F-7832-4527-B109-6C36E23C0C8D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F34C-14A6-4610-9E12-1412091E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890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686F-7832-4527-B109-6C36E23C0C8D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F34C-14A6-4610-9E12-1412091E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63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686F-7832-4527-B109-6C36E23C0C8D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F34C-14A6-4610-9E12-1412091E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0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2270"/>
            <a:ext cx="4211639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0" y="2009142"/>
            <a:ext cx="4211639" cy="656748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686F-7832-4527-B109-6C36E23C0C8D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F34C-14A6-4610-9E12-1412091E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321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686F-7832-4527-B109-6C36E23C0C8D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F34C-14A6-4610-9E12-1412091E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73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C686F-7832-4527-B109-6C36E23C0C8D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9F34C-14A6-4610-9E12-1412091E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814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1913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217" indent="-458217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defTabSz="1221913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391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8347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9304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0260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1216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2173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3129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351" y="3722618"/>
            <a:ext cx="1840292" cy="5850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rmAutofit/>
          </a:bodyPr>
          <a:lstStyle/>
          <a:p>
            <a:pPr algn="ctr"/>
            <a:r>
              <a:rPr lang="en-GB" sz="1000" dirty="0"/>
              <a:t>Chief Executive Officer</a:t>
            </a:r>
          </a:p>
          <a:p>
            <a:pPr algn="ctr"/>
            <a:endParaRPr lang="en-GB" sz="1000" dirty="0"/>
          </a:p>
          <a:p>
            <a:pPr algn="ctr"/>
            <a:r>
              <a:rPr lang="en-GB" sz="1000" b="1" dirty="0"/>
              <a:t>TRISTAN TIPPING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53518" y="7172279"/>
            <a:ext cx="1789940" cy="52335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Autofit/>
          </a:bodyPr>
          <a:lstStyle/>
          <a:p>
            <a:pPr algn="ctr"/>
            <a:r>
              <a:rPr lang="en-GB" sz="1000" dirty="0"/>
              <a:t>Head of Finance</a:t>
            </a:r>
          </a:p>
          <a:p>
            <a:pPr algn="ctr"/>
            <a:endParaRPr lang="en-GB" sz="1000" dirty="0"/>
          </a:p>
          <a:p>
            <a:pPr algn="ctr"/>
            <a:r>
              <a:rPr lang="en-GB" sz="1000" b="1" dirty="0"/>
              <a:t>LESLEY FAVAGER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26835" y="5376664"/>
            <a:ext cx="1815886" cy="7389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rmAutofit/>
          </a:bodyPr>
          <a:lstStyle/>
          <a:p>
            <a:pPr algn="ctr"/>
            <a:r>
              <a:rPr lang="en-GB" sz="1000" dirty="0"/>
              <a:t>Head of Communications &amp; Marketing</a:t>
            </a:r>
          </a:p>
          <a:p>
            <a:pPr algn="ctr"/>
            <a:endParaRPr lang="en-GB" sz="1000" dirty="0"/>
          </a:p>
          <a:p>
            <a:pPr algn="ctr"/>
            <a:r>
              <a:rPr lang="en-GB" sz="1000" b="1" dirty="0"/>
              <a:t>SIMON MCDOWELL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39808" y="3433777"/>
            <a:ext cx="1789940" cy="7389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rmAutofit/>
          </a:bodyPr>
          <a:lstStyle/>
          <a:p>
            <a:pPr algn="ctr"/>
            <a:r>
              <a:rPr lang="en-GB" sz="1000" dirty="0"/>
              <a:t>Deputy Chief Executive Officer</a:t>
            </a:r>
          </a:p>
          <a:p>
            <a:pPr algn="ctr"/>
            <a:endParaRPr lang="en-GB" sz="1000" dirty="0"/>
          </a:p>
          <a:p>
            <a:pPr algn="ctr"/>
            <a:r>
              <a:rPr lang="en-GB" sz="1000" b="1" dirty="0"/>
              <a:t>MATTHEW KITCHING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19672" y="3253151"/>
            <a:ext cx="1815886" cy="4311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rmAutofit/>
          </a:bodyPr>
          <a:lstStyle/>
          <a:p>
            <a:pPr algn="ctr"/>
            <a:r>
              <a:rPr lang="en-GB" sz="1000" dirty="0"/>
              <a:t>Student Activities Manager</a:t>
            </a:r>
          </a:p>
          <a:p>
            <a:pPr algn="ctr"/>
            <a:r>
              <a:rPr lang="en-GB" sz="1000" b="1" dirty="0"/>
              <a:t>CATHERINE LYMER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20991" y="3936504"/>
            <a:ext cx="1815886" cy="4105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Autofit/>
          </a:bodyPr>
          <a:lstStyle/>
          <a:p>
            <a:pPr algn="ctr"/>
            <a:r>
              <a:rPr lang="en-GB" sz="1000" dirty="0"/>
              <a:t>Student Experience Manager </a:t>
            </a:r>
          </a:p>
          <a:p>
            <a:pPr algn="ctr"/>
            <a:r>
              <a:rPr lang="en-GB" sz="1000" b="1" dirty="0"/>
              <a:t>LUCY RYAN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22754" y="2641246"/>
            <a:ext cx="1815886" cy="4311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rmAutofit/>
          </a:bodyPr>
          <a:lstStyle/>
          <a:p>
            <a:pPr algn="ctr"/>
            <a:r>
              <a:rPr lang="en-GB" sz="1000" dirty="0"/>
              <a:t>Advice Centre Manager</a:t>
            </a:r>
          </a:p>
          <a:p>
            <a:pPr algn="ctr"/>
            <a:r>
              <a:rPr lang="en-GB" sz="1000" b="1" dirty="0"/>
              <a:t>JULIA CROOKS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47579" y="4657470"/>
            <a:ext cx="3668936" cy="4311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rmAutofit/>
          </a:bodyPr>
          <a:lstStyle/>
          <a:p>
            <a:pPr algn="ctr"/>
            <a:r>
              <a:rPr lang="en-GB" sz="1000" dirty="0"/>
              <a:t>Project Coordinator</a:t>
            </a:r>
          </a:p>
          <a:p>
            <a:pPr algn="ctr"/>
            <a:r>
              <a:rPr lang="en-GB" sz="1000" b="1" dirty="0"/>
              <a:t>KATIE SMITH                 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747579" y="5433060"/>
            <a:ext cx="3672408" cy="5829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rmAutofit/>
          </a:bodyPr>
          <a:lstStyle/>
          <a:p>
            <a:pPr algn="ctr"/>
            <a:r>
              <a:rPr lang="en-GB" sz="1000" dirty="0"/>
              <a:t>Senior Communications &amp; Marketing Coordinator– </a:t>
            </a:r>
            <a:r>
              <a:rPr lang="en-GB" sz="1000" b="1" dirty="0"/>
              <a:t>OLI GUNSON</a:t>
            </a:r>
          </a:p>
          <a:p>
            <a:pPr algn="ctr"/>
            <a:r>
              <a:rPr lang="en-GB" sz="1000" dirty="0"/>
              <a:t>Digital Marketing Coordinator – </a:t>
            </a:r>
            <a:r>
              <a:rPr lang="en-GB" sz="1000" b="1" dirty="0"/>
              <a:t>IAN TUAZON</a:t>
            </a:r>
          </a:p>
          <a:p>
            <a:pPr algn="ctr"/>
            <a:r>
              <a:rPr lang="en-GB" sz="1000" dirty="0"/>
              <a:t>Marketing Coordinator – </a:t>
            </a:r>
            <a:r>
              <a:rPr lang="en-GB" sz="1000" b="1" dirty="0"/>
              <a:t>AJAY SUNDER</a:t>
            </a:r>
            <a:endParaRPr lang="en-GB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6779622" y="2648645"/>
            <a:ext cx="3672408" cy="4147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Autofit/>
          </a:bodyPr>
          <a:lstStyle/>
          <a:p>
            <a:pPr algn="ctr"/>
            <a:r>
              <a:rPr lang="en-GB" sz="1000" dirty="0"/>
              <a:t>Advisor (HW) – </a:t>
            </a:r>
            <a:r>
              <a:rPr lang="en-GB" sz="1000" b="1" dirty="0"/>
              <a:t>HAYLEY BOWDEN </a:t>
            </a:r>
          </a:p>
          <a:p>
            <a:pPr algn="ctr"/>
            <a:r>
              <a:rPr lang="en-GB" sz="1000" dirty="0"/>
              <a:t>Advisor (UXB)– </a:t>
            </a:r>
            <a:r>
              <a:rPr lang="en-GB" sz="1000" b="1" dirty="0"/>
              <a:t>TIM DIXON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779622" y="3139505"/>
            <a:ext cx="3672408" cy="6584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Autofit/>
          </a:bodyPr>
          <a:lstStyle/>
          <a:p>
            <a:pPr algn="ctr"/>
            <a:r>
              <a:rPr lang="en-GB" sz="1000" dirty="0"/>
              <a:t>Student Activities Coordinator (AU)– </a:t>
            </a:r>
            <a:r>
              <a:rPr lang="en-GB" sz="1000" b="1" dirty="0"/>
              <a:t>ALEX DITCHBURN</a:t>
            </a:r>
          </a:p>
          <a:p>
            <a:pPr algn="ctr"/>
            <a:r>
              <a:rPr lang="en-GB" sz="1000" dirty="0"/>
              <a:t>Student Activities Coordinator(Recreational Sport &amp; Societies) – </a:t>
            </a:r>
          </a:p>
          <a:p>
            <a:pPr algn="ctr"/>
            <a:r>
              <a:rPr lang="en-GB" sz="1000" b="1" dirty="0"/>
              <a:t>DAN LAWRENCE</a:t>
            </a:r>
          </a:p>
          <a:p>
            <a:pPr algn="ctr"/>
            <a:r>
              <a:rPr lang="en-GB" sz="1000" dirty="0"/>
              <a:t>Student Activities Coordinator (Volunteering) – </a:t>
            </a:r>
            <a:r>
              <a:rPr lang="en-GB" sz="1000" b="1" dirty="0"/>
              <a:t>KELLY WILES</a:t>
            </a:r>
            <a:endParaRPr lang="en-GB" sz="1000" dirty="0"/>
          </a:p>
        </p:txBody>
      </p:sp>
      <p:cxnSp>
        <p:nvCxnSpPr>
          <p:cNvPr id="36" name="Straight Arrow Connector 35"/>
          <p:cNvCxnSpPr>
            <a:cxnSpLocks/>
            <a:stCxn id="8" idx="3"/>
            <a:endCxn id="27" idx="1"/>
          </p:cNvCxnSpPr>
          <p:nvPr/>
        </p:nvCxnSpPr>
        <p:spPr>
          <a:xfrm flipV="1">
            <a:off x="4342721" y="5724550"/>
            <a:ext cx="2404858" cy="2158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9" idx="3"/>
            <a:endCxn id="25" idx="1"/>
          </p:cNvCxnSpPr>
          <p:nvPr/>
        </p:nvCxnSpPr>
        <p:spPr>
          <a:xfrm flipV="1">
            <a:off x="4329748" y="2856827"/>
            <a:ext cx="293006" cy="946419"/>
          </a:xfrm>
          <a:prstGeom prst="bentConnector3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9" idx="3"/>
            <a:endCxn id="20" idx="1"/>
          </p:cNvCxnSpPr>
          <p:nvPr/>
        </p:nvCxnSpPr>
        <p:spPr>
          <a:xfrm flipV="1">
            <a:off x="4329748" y="3468732"/>
            <a:ext cx="289924" cy="334514"/>
          </a:xfrm>
          <a:prstGeom prst="bentConnector3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cxnSpLocks/>
            <a:stCxn id="9" idx="3"/>
            <a:endCxn id="24" idx="1"/>
          </p:cNvCxnSpPr>
          <p:nvPr/>
        </p:nvCxnSpPr>
        <p:spPr>
          <a:xfrm>
            <a:off x="4329748" y="3803246"/>
            <a:ext cx="291243" cy="338547"/>
          </a:xfrm>
          <a:prstGeom prst="bentConnector3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cxnSpLocks/>
            <a:stCxn id="9" idx="3"/>
            <a:endCxn id="26" idx="1"/>
          </p:cNvCxnSpPr>
          <p:nvPr/>
        </p:nvCxnSpPr>
        <p:spPr>
          <a:xfrm>
            <a:off x="4329748" y="3803246"/>
            <a:ext cx="2417831" cy="1069805"/>
          </a:xfrm>
          <a:prstGeom prst="bentConnector3">
            <a:avLst>
              <a:gd name="adj1" fmla="val 613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774547" y="3903873"/>
            <a:ext cx="3672408" cy="4800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Autofit/>
          </a:bodyPr>
          <a:lstStyle/>
          <a:p>
            <a:pPr algn="ctr"/>
            <a:r>
              <a:rPr lang="en-GB" sz="1000" dirty="0"/>
              <a:t>Student Engagement Coordinator (UXB) – </a:t>
            </a:r>
            <a:r>
              <a:rPr lang="en-GB" sz="1000" b="1" dirty="0"/>
              <a:t>NATASHA NEAL</a:t>
            </a:r>
          </a:p>
          <a:p>
            <a:pPr algn="ctr"/>
            <a:r>
              <a:rPr lang="en-GB" sz="1000" dirty="0"/>
              <a:t>Student Engagement Coordinator (HW) – </a:t>
            </a:r>
            <a:r>
              <a:rPr lang="en-GB" sz="1000" b="1" dirty="0"/>
              <a:t>WILL DEELEY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0771469" y="4665088"/>
            <a:ext cx="1674966" cy="4159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Autofit/>
          </a:bodyPr>
          <a:lstStyle/>
          <a:p>
            <a:pPr algn="ctr"/>
            <a:r>
              <a:rPr lang="en-GB" sz="1000" dirty="0" err="1"/>
              <a:t>Freshers</a:t>
            </a:r>
            <a:r>
              <a:rPr lang="en-GB" sz="1000" dirty="0"/>
              <a:t> Helpers</a:t>
            </a:r>
            <a:endParaRPr lang="en-GB" sz="1000" b="1" dirty="0"/>
          </a:p>
          <a:p>
            <a:pPr algn="ctr"/>
            <a:r>
              <a:rPr lang="en-GB" sz="1000" dirty="0"/>
              <a:t>Buddies 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29274" y="565276"/>
            <a:ext cx="1840292" cy="5850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 anchor="ctr" anchorCtr="0">
            <a:normAutofit/>
          </a:bodyPr>
          <a:lstStyle/>
          <a:p>
            <a:pPr algn="ctr"/>
            <a:r>
              <a:rPr lang="en-GB" sz="1000" b="1" dirty="0"/>
              <a:t>TRUSTEE BOARD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33981" y="1348263"/>
            <a:ext cx="1840292" cy="217125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 anchor="ctr" anchorCtr="0">
            <a:normAutofit/>
          </a:bodyPr>
          <a:lstStyle/>
          <a:p>
            <a:pPr algn="ctr"/>
            <a:r>
              <a:rPr lang="en-GB" sz="1000" dirty="0"/>
              <a:t>EXECUTIVE COMMITTEE</a:t>
            </a:r>
          </a:p>
          <a:p>
            <a:pPr algn="ctr"/>
            <a:endParaRPr lang="en-GB" sz="1000" dirty="0"/>
          </a:p>
          <a:p>
            <a:pPr algn="ctr"/>
            <a:r>
              <a:rPr lang="en-GB" sz="1000" dirty="0"/>
              <a:t>President </a:t>
            </a:r>
          </a:p>
          <a:p>
            <a:pPr algn="ctr"/>
            <a:r>
              <a:rPr lang="en-GB" sz="1000" b="1" dirty="0"/>
              <a:t>BRANDON TESTER</a:t>
            </a:r>
          </a:p>
          <a:p>
            <a:pPr algn="ctr"/>
            <a:endParaRPr lang="en-GB" sz="1000" b="1" dirty="0"/>
          </a:p>
          <a:p>
            <a:pPr algn="ctr"/>
            <a:r>
              <a:rPr lang="en-GB" sz="1000" dirty="0"/>
              <a:t>Vice President (AB) </a:t>
            </a:r>
            <a:endParaRPr lang="en-GB" sz="1000" b="1" dirty="0"/>
          </a:p>
          <a:p>
            <a:pPr algn="ctr"/>
            <a:r>
              <a:rPr lang="en-GB" sz="1000" b="1" dirty="0"/>
              <a:t>JESS BRADBURY</a:t>
            </a:r>
          </a:p>
          <a:p>
            <a:pPr algn="ctr"/>
            <a:endParaRPr lang="en-GB" sz="1000" b="1" dirty="0"/>
          </a:p>
          <a:p>
            <a:pPr algn="ctr"/>
            <a:r>
              <a:rPr lang="en-GB" sz="1000" dirty="0"/>
              <a:t>Vice President (EW)</a:t>
            </a:r>
            <a:r>
              <a:rPr lang="en-GB" sz="1000" b="1" dirty="0"/>
              <a:t> </a:t>
            </a:r>
          </a:p>
          <a:p>
            <a:pPr algn="ctr"/>
            <a:r>
              <a:rPr lang="en-GB" sz="1000" b="1" dirty="0"/>
              <a:t>SRUTHI SUBHASH</a:t>
            </a:r>
          </a:p>
          <a:p>
            <a:pPr algn="ctr"/>
            <a:endParaRPr lang="en-GB" sz="1000" b="1" dirty="0"/>
          </a:p>
          <a:p>
            <a:pPr algn="ctr"/>
            <a:r>
              <a:rPr lang="en-GB" sz="1000" dirty="0"/>
              <a:t>Vice President (EW- UXB)</a:t>
            </a:r>
          </a:p>
          <a:p>
            <a:pPr algn="ctr"/>
            <a:r>
              <a:rPr lang="en-GB" sz="1000" b="1" dirty="0"/>
              <a:t>AMY PILE</a:t>
            </a:r>
            <a:endParaRPr lang="en-GB" sz="1000" dirty="0"/>
          </a:p>
        </p:txBody>
      </p:sp>
      <p:cxnSp>
        <p:nvCxnSpPr>
          <p:cNvPr id="212" name="Straight Arrow Connector 211"/>
          <p:cNvCxnSpPr>
            <a:cxnSpLocks/>
            <a:stCxn id="25" idx="3"/>
            <a:endCxn id="16" idx="1"/>
          </p:cNvCxnSpPr>
          <p:nvPr/>
        </p:nvCxnSpPr>
        <p:spPr>
          <a:xfrm flipV="1">
            <a:off x="6438640" y="2856039"/>
            <a:ext cx="340982" cy="788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/>
          <p:cNvCxnSpPr>
            <a:stCxn id="20" idx="3"/>
            <a:endCxn id="29" idx="1"/>
          </p:cNvCxnSpPr>
          <p:nvPr/>
        </p:nvCxnSpPr>
        <p:spPr>
          <a:xfrm>
            <a:off x="6435558" y="3468732"/>
            <a:ext cx="344064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cxnSpLocks/>
            <a:stCxn id="24" idx="3"/>
            <a:endCxn id="62" idx="1"/>
          </p:cNvCxnSpPr>
          <p:nvPr/>
        </p:nvCxnSpPr>
        <p:spPr>
          <a:xfrm>
            <a:off x="6436877" y="4141793"/>
            <a:ext cx="337670" cy="212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230"/>
          <p:cNvSpPr txBox="1"/>
          <p:nvPr/>
        </p:nvSpPr>
        <p:spPr>
          <a:xfrm>
            <a:off x="4624233" y="6457670"/>
            <a:ext cx="1815886" cy="4311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rmAutofit/>
          </a:bodyPr>
          <a:lstStyle/>
          <a:p>
            <a:pPr algn="ctr"/>
            <a:r>
              <a:rPr lang="en-GB" sz="1000" dirty="0"/>
              <a:t>Catering Manager</a:t>
            </a:r>
          </a:p>
          <a:p>
            <a:pPr algn="ctr"/>
            <a:r>
              <a:rPr lang="en-GB" sz="1000" b="1" dirty="0"/>
              <a:t>PAUL GOODALL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6757368" y="6458823"/>
            <a:ext cx="3672408" cy="4246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Autofit/>
          </a:bodyPr>
          <a:lstStyle/>
          <a:p>
            <a:pPr algn="ctr"/>
            <a:r>
              <a:rPr lang="en-GB" sz="1000" dirty="0"/>
              <a:t>Catering Assistant – </a:t>
            </a:r>
            <a:r>
              <a:rPr lang="en-GB" sz="1000" b="1" dirty="0"/>
              <a:t>KERRY SIMS</a:t>
            </a:r>
          </a:p>
          <a:p>
            <a:pPr algn="ctr"/>
            <a:r>
              <a:rPr lang="en-GB" sz="1000" dirty="0"/>
              <a:t>Catering Assistant – </a:t>
            </a:r>
            <a:r>
              <a:rPr lang="en-GB" sz="1000" b="1" dirty="0"/>
              <a:t>SHARON ANDERSON</a:t>
            </a:r>
          </a:p>
        </p:txBody>
      </p:sp>
      <p:sp>
        <p:nvSpPr>
          <p:cNvPr id="241" name="TextBox 240"/>
          <p:cNvSpPr txBox="1"/>
          <p:nvPr/>
        </p:nvSpPr>
        <p:spPr>
          <a:xfrm>
            <a:off x="6746264" y="7906246"/>
            <a:ext cx="3675037" cy="4275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Autofit/>
          </a:bodyPr>
          <a:lstStyle/>
          <a:p>
            <a:pPr algn="ctr"/>
            <a:r>
              <a:rPr lang="en-GB" sz="1000" dirty="0"/>
              <a:t>Administration Coordinator </a:t>
            </a:r>
          </a:p>
          <a:p>
            <a:pPr algn="ctr"/>
            <a:r>
              <a:rPr lang="en-GB" sz="1000" b="1" dirty="0"/>
              <a:t>SARAH NAWAZ</a:t>
            </a:r>
          </a:p>
        </p:txBody>
      </p:sp>
      <p:pic>
        <p:nvPicPr>
          <p:cNvPr id="244" name="Picture 2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72279"/>
            <a:ext cx="2234189" cy="1417323"/>
          </a:xfrm>
          <a:prstGeom prst="rect">
            <a:avLst/>
          </a:prstGeom>
        </p:spPr>
      </p:pic>
      <p:sp>
        <p:nvSpPr>
          <p:cNvPr id="98" name="TextBox 97"/>
          <p:cNvSpPr txBox="1"/>
          <p:nvPr/>
        </p:nvSpPr>
        <p:spPr>
          <a:xfrm>
            <a:off x="6744107" y="7220762"/>
            <a:ext cx="3672408" cy="4246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Autofit/>
          </a:bodyPr>
          <a:lstStyle/>
          <a:p>
            <a:pPr algn="ctr"/>
            <a:r>
              <a:rPr lang="en-GB" sz="1000" dirty="0"/>
              <a:t>Finance and Payroll Assistant- </a:t>
            </a:r>
            <a:r>
              <a:rPr lang="en-GB" sz="1000" b="1" dirty="0"/>
              <a:t>WENDY LUMLEY</a:t>
            </a:r>
          </a:p>
          <a:p>
            <a:pPr algn="ctr"/>
            <a:r>
              <a:rPr lang="en-GB" sz="1000" dirty="0"/>
              <a:t>Finance Assistant– </a:t>
            </a:r>
            <a:r>
              <a:rPr lang="en-GB" sz="1000" b="1" dirty="0"/>
              <a:t>NICK SAUNDERS</a:t>
            </a:r>
          </a:p>
        </p:txBody>
      </p:sp>
      <p:cxnSp>
        <p:nvCxnSpPr>
          <p:cNvPr id="77" name="Straight Connector 76"/>
          <p:cNvCxnSpPr>
            <a:cxnSpLocks/>
            <a:stCxn id="5" idx="3"/>
            <a:endCxn id="98" idx="1"/>
          </p:cNvCxnSpPr>
          <p:nvPr/>
        </p:nvCxnSpPr>
        <p:spPr>
          <a:xfrm flipV="1">
            <a:off x="4343458" y="7433096"/>
            <a:ext cx="2400649" cy="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/>
            <a:stCxn id="79" idx="2"/>
            <a:endCxn id="80" idx="0"/>
          </p:cNvCxnSpPr>
          <p:nvPr/>
        </p:nvCxnSpPr>
        <p:spPr>
          <a:xfrm>
            <a:off x="1049420" y="1150326"/>
            <a:ext cx="4707" cy="197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cxnSpLocks/>
            <a:stCxn id="80" idx="2"/>
            <a:endCxn id="4" idx="0"/>
          </p:cNvCxnSpPr>
          <p:nvPr/>
        </p:nvCxnSpPr>
        <p:spPr>
          <a:xfrm flipH="1">
            <a:off x="1053497" y="3519520"/>
            <a:ext cx="630" cy="2030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cxnSpLocks/>
            <a:stCxn id="4" idx="3"/>
            <a:endCxn id="5" idx="1"/>
          </p:cNvCxnSpPr>
          <p:nvPr/>
        </p:nvCxnSpPr>
        <p:spPr>
          <a:xfrm>
            <a:off x="1973643" y="4015143"/>
            <a:ext cx="579875" cy="341881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/>
          <p:cNvCxnSpPr>
            <a:cxnSpLocks/>
            <a:stCxn id="4" idx="3"/>
            <a:endCxn id="8" idx="1"/>
          </p:cNvCxnSpPr>
          <p:nvPr/>
        </p:nvCxnSpPr>
        <p:spPr>
          <a:xfrm>
            <a:off x="1973643" y="4015143"/>
            <a:ext cx="553192" cy="173099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02"/>
          <p:cNvCxnSpPr>
            <a:cxnSpLocks/>
            <a:stCxn id="4" idx="3"/>
            <a:endCxn id="64" idx="1"/>
          </p:cNvCxnSpPr>
          <p:nvPr/>
        </p:nvCxnSpPr>
        <p:spPr>
          <a:xfrm flipV="1">
            <a:off x="1973643" y="1564577"/>
            <a:ext cx="2640996" cy="2450566"/>
          </a:xfrm>
          <a:prstGeom prst="bentConnector3">
            <a:avLst>
              <a:gd name="adj1" fmla="val 1052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/>
          <p:cNvCxnSpPr>
            <a:cxnSpLocks/>
            <a:stCxn id="4" idx="3"/>
            <a:endCxn id="231" idx="1"/>
          </p:cNvCxnSpPr>
          <p:nvPr/>
        </p:nvCxnSpPr>
        <p:spPr>
          <a:xfrm>
            <a:off x="1973643" y="4015143"/>
            <a:ext cx="2650590" cy="2658108"/>
          </a:xfrm>
          <a:prstGeom prst="bentConnector3">
            <a:avLst>
              <a:gd name="adj1" fmla="val 1067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lbow Connector 108"/>
          <p:cNvCxnSpPr>
            <a:cxnSpLocks/>
            <a:stCxn id="67" idx="3"/>
            <a:endCxn id="241" idx="1"/>
          </p:cNvCxnSpPr>
          <p:nvPr/>
        </p:nvCxnSpPr>
        <p:spPr>
          <a:xfrm flipV="1">
            <a:off x="4342721" y="8120008"/>
            <a:ext cx="2403543" cy="52383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cxnSpLocks/>
            <a:stCxn id="231" idx="3"/>
            <a:endCxn id="235" idx="1"/>
          </p:cNvCxnSpPr>
          <p:nvPr/>
        </p:nvCxnSpPr>
        <p:spPr>
          <a:xfrm flipV="1">
            <a:off x="6440119" y="6671157"/>
            <a:ext cx="317249" cy="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cxnSpLocks/>
            <a:stCxn id="26" idx="3"/>
            <a:endCxn id="75" idx="1"/>
          </p:cNvCxnSpPr>
          <p:nvPr/>
        </p:nvCxnSpPr>
        <p:spPr>
          <a:xfrm>
            <a:off x="10416515" y="4873051"/>
            <a:ext cx="3549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/>
          <p:cNvCxnSpPr>
            <a:cxnSpLocks/>
            <a:stCxn id="4" idx="3"/>
            <a:endCxn id="67" idx="1"/>
          </p:cNvCxnSpPr>
          <p:nvPr/>
        </p:nvCxnSpPr>
        <p:spPr>
          <a:xfrm>
            <a:off x="1973643" y="4015143"/>
            <a:ext cx="579138" cy="46287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757355" y="8439031"/>
            <a:ext cx="3672408" cy="4194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Autofit/>
          </a:bodyPr>
          <a:lstStyle/>
          <a:p>
            <a:pPr algn="ctr"/>
            <a:r>
              <a:rPr lang="en-GB" sz="1000" dirty="0"/>
              <a:t>Training and Development Coordinator </a:t>
            </a:r>
          </a:p>
          <a:p>
            <a:pPr algn="ctr"/>
            <a:r>
              <a:rPr lang="en-GB" sz="1000" b="1" dirty="0"/>
              <a:t>JESSICA HUGHES</a:t>
            </a:r>
          </a:p>
        </p:txBody>
      </p:sp>
      <p:cxnSp>
        <p:nvCxnSpPr>
          <p:cNvPr id="61" name="Elbow Connector 60"/>
          <p:cNvCxnSpPr>
            <a:cxnSpLocks/>
            <a:stCxn id="4" idx="3"/>
            <a:endCxn id="9" idx="1"/>
          </p:cNvCxnSpPr>
          <p:nvPr/>
        </p:nvCxnSpPr>
        <p:spPr>
          <a:xfrm flipV="1">
            <a:off x="1973643" y="3803246"/>
            <a:ext cx="566165" cy="21189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2552781" y="8274374"/>
            <a:ext cx="1789940" cy="7389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rmAutofit/>
          </a:bodyPr>
          <a:lstStyle/>
          <a:p>
            <a:pPr algn="ctr"/>
            <a:r>
              <a:rPr lang="en-GB" sz="1000" dirty="0"/>
              <a:t>Head of People &amp; Development</a:t>
            </a:r>
          </a:p>
          <a:p>
            <a:pPr algn="ctr"/>
            <a:endParaRPr lang="en-GB" sz="1000" dirty="0"/>
          </a:p>
          <a:p>
            <a:pPr algn="ctr"/>
            <a:r>
              <a:rPr lang="en-GB" sz="1000" b="1" dirty="0"/>
              <a:t>SARAH JACKSON</a:t>
            </a:r>
          </a:p>
        </p:txBody>
      </p:sp>
      <p:cxnSp>
        <p:nvCxnSpPr>
          <p:cNvPr id="60" name="Elbow Connector 98">
            <a:extLst>
              <a:ext uri="{FF2B5EF4-FFF2-40B4-BE49-F238E27FC236}">
                <a16:creationId xmlns:a16="http://schemas.microsoft.com/office/drawing/2014/main" id="{DD099F44-990F-4486-9EE6-74668E6B0DF9}"/>
              </a:ext>
            </a:extLst>
          </p:cNvPr>
          <p:cNvCxnSpPr>
            <a:cxnSpLocks/>
            <a:stCxn id="67" idx="3"/>
            <a:endCxn id="72" idx="1"/>
          </p:cNvCxnSpPr>
          <p:nvPr/>
        </p:nvCxnSpPr>
        <p:spPr>
          <a:xfrm>
            <a:off x="4342721" y="8643843"/>
            <a:ext cx="2414634" cy="493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C769C778-9D6C-428B-9CC8-536BCD029061}"/>
              </a:ext>
            </a:extLst>
          </p:cNvPr>
          <p:cNvSpPr txBox="1"/>
          <p:nvPr/>
        </p:nvSpPr>
        <p:spPr>
          <a:xfrm>
            <a:off x="4619672" y="1943222"/>
            <a:ext cx="1812563" cy="5531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Autofit/>
          </a:bodyPr>
          <a:lstStyle/>
          <a:p>
            <a:pPr algn="ctr"/>
            <a:r>
              <a:rPr lang="en-GB" sz="1000" dirty="0"/>
              <a:t>Senior Events &amp; Promotions Coordinator </a:t>
            </a:r>
          </a:p>
          <a:p>
            <a:pPr algn="ctr"/>
            <a:r>
              <a:rPr lang="en-GB" sz="1000" b="1" dirty="0"/>
              <a:t>ELYSIA HIX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EAD7DC6-0475-4641-BE07-68221994AC1F}"/>
              </a:ext>
            </a:extLst>
          </p:cNvPr>
          <p:cNvSpPr txBox="1"/>
          <p:nvPr/>
        </p:nvSpPr>
        <p:spPr>
          <a:xfrm>
            <a:off x="4632255" y="191316"/>
            <a:ext cx="1817597" cy="5673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rmAutofit/>
          </a:bodyPr>
          <a:lstStyle/>
          <a:p>
            <a:pPr algn="ctr"/>
            <a:r>
              <a:rPr lang="en-GB" sz="1000" dirty="0"/>
              <a:t>Venue &amp; Production Manager  </a:t>
            </a:r>
          </a:p>
          <a:p>
            <a:pPr algn="ctr"/>
            <a:r>
              <a:rPr lang="en-GB" sz="1000" b="1" dirty="0"/>
              <a:t>HARVEY WRIGHT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3C67097-583A-4878-A004-E36409D3EC20}"/>
              </a:ext>
            </a:extLst>
          </p:cNvPr>
          <p:cNvSpPr txBox="1"/>
          <p:nvPr/>
        </p:nvSpPr>
        <p:spPr>
          <a:xfrm>
            <a:off x="4614639" y="1280881"/>
            <a:ext cx="1817596" cy="5673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rmAutofit/>
          </a:bodyPr>
          <a:lstStyle/>
          <a:p>
            <a:pPr algn="ctr"/>
            <a:r>
              <a:rPr lang="en-GB" sz="1000" dirty="0"/>
              <a:t>Venue Manager</a:t>
            </a:r>
          </a:p>
          <a:p>
            <a:pPr algn="ctr"/>
            <a:r>
              <a:rPr lang="en-GB" sz="1000" b="1" dirty="0"/>
              <a:t>JENAYA-NICOLE HACKSHAW</a:t>
            </a:r>
          </a:p>
        </p:txBody>
      </p:sp>
      <p:cxnSp>
        <p:nvCxnSpPr>
          <p:cNvPr id="86" name="Elbow Connector 41">
            <a:extLst>
              <a:ext uri="{FF2B5EF4-FFF2-40B4-BE49-F238E27FC236}">
                <a16:creationId xmlns:a16="http://schemas.microsoft.com/office/drawing/2014/main" id="{A6D3DE91-2D94-4F93-8774-2B7343FD0594}"/>
              </a:ext>
            </a:extLst>
          </p:cNvPr>
          <p:cNvCxnSpPr>
            <a:cxnSpLocks/>
            <a:stCxn id="4" idx="3"/>
            <a:endCxn id="59" idx="1"/>
          </p:cNvCxnSpPr>
          <p:nvPr/>
        </p:nvCxnSpPr>
        <p:spPr>
          <a:xfrm flipV="1">
            <a:off x="1973643" y="475012"/>
            <a:ext cx="2658612" cy="3540131"/>
          </a:xfrm>
          <a:prstGeom prst="bentConnector3">
            <a:avLst>
              <a:gd name="adj1" fmla="val 10447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41">
            <a:extLst>
              <a:ext uri="{FF2B5EF4-FFF2-40B4-BE49-F238E27FC236}">
                <a16:creationId xmlns:a16="http://schemas.microsoft.com/office/drawing/2014/main" id="{C65182F0-CA66-4900-8198-AA5989779564}"/>
              </a:ext>
            </a:extLst>
          </p:cNvPr>
          <p:cNvCxnSpPr>
            <a:cxnSpLocks/>
            <a:stCxn id="4" idx="3"/>
            <a:endCxn id="57" idx="1"/>
          </p:cNvCxnSpPr>
          <p:nvPr/>
        </p:nvCxnSpPr>
        <p:spPr>
          <a:xfrm flipV="1">
            <a:off x="1973643" y="2219783"/>
            <a:ext cx="2646029" cy="1795360"/>
          </a:xfrm>
          <a:prstGeom prst="bentConnector3">
            <a:avLst>
              <a:gd name="adj1" fmla="val 10605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AF312EA1-F8C3-4BD8-9E7B-751A169737F3}"/>
              </a:ext>
            </a:extLst>
          </p:cNvPr>
          <p:cNvSpPr txBox="1"/>
          <p:nvPr/>
        </p:nvSpPr>
        <p:spPr>
          <a:xfrm>
            <a:off x="10771469" y="2006563"/>
            <a:ext cx="1674966" cy="420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Autofit/>
          </a:bodyPr>
          <a:lstStyle/>
          <a:p>
            <a:pPr algn="ctr"/>
            <a:r>
              <a:rPr lang="en-GB" sz="1000" dirty="0"/>
              <a:t>Events Intern </a:t>
            </a:r>
            <a:endParaRPr lang="en-GB" sz="1000" b="1" dirty="0"/>
          </a:p>
          <a:p>
            <a:pPr algn="ctr"/>
            <a:r>
              <a:rPr lang="en-GB" sz="1000" b="1" dirty="0"/>
              <a:t>TOM BENTON</a:t>
            </a:r>
          </a:p>
          <a:p>
            <a:endParaRPr lang="en-GB" sz="1000" dirty="0"/>
          </a:p>
          <a:p>
            <a:endParaRPr lang="en-GB" sz="1000" dirty="0"/>
          </a:p>
        </p:txBody>
      </p:sp>
      <p:cxnSp>
        <p:nvCxnSpPr>
          <p:cNvPr id="63" name="Elbow Connector 41">
            <a:extLst>
              <a:ext uri="{FF2B5EF4-FFF2-40B4-BE49-F238E27FC236}">
                <a16:creationId xmlns:a16="http://schemas.microsoft.com/office/drawing/2014/main" id="{0F9E5AAB-32B3-4EB8-BD6B-2B63B82D204C}"/>
              </a:ext>
            </a:extLst>
          </p:cNvPr>
          <p:cNvCxnSpPr>
            <a:cxnSpLocks/>
            <a:stCxn id="57" idx="3"/>
            <a:endCxn id="58" idx="1"/>
          </p:cNvCxnSpPr>
          <p:nvPr/>
        </p:nvCxnSpPr>
        <p:spPr>
          <a:xfrm flipV="1">
            <a:off x="6432235" y="2216723"/>
            <a:ext cx="4339234" cy="3060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83F086BA-360A-4E4B-A64B-216B934E2B20}"/>
              </a:ext>
            </a:extLst>
          </p:cNvPr>
          <p:cNvSpPr txBox="1"/>
          <p:nvPr/>
        </p:nvSpPr>
        <p:spPr>
          <a:xfrm>
            <a:off x="6754755" y="571491"/>
            <a:ext cx="3694193" cy="420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Autofit/>
          </a:bodyPr>
          <a:lstStyle/>
          <a:p>
            <a:pPr algn="ctr"/>
            <a:r>
              <a:rPr lang="en-GB" sz="1000" dirty="0"/>
              <a:t>Venue &amp; Events Marketing Coordinator </a:t>
            </a:r>
          </a:p>
          <a:p>
            <a:pPr algn="ctr"/>
            <a:r>
              <a:rPr lang="en-GB" sz="1000" b="1" dirty="0"/>
              <a:t>SOPHIE POOLE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A0A11777-F1AB-4B25-A8DD-334296794D08}"/>
              </a:ext>
            </a:extLst>
          </p:cNvPr>
          <p:cNvSpPr txBox="1"/>
          <p:nvPr/>
        </p:nvSpPr>
        <p:spPr>
          <a:xfrm>
            <a:off x="6749235" y="8949355"/>
            <a:ext cx="3675037" cy="4177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Autofit/>
          </a:bodyPr>
          <a:lstStyle/>
          <a:p>
            <a:pPr algn="ctr"/>
            <a:r>
              <a:rPr lang="en-GB" sz="1000" dirty="0"/>
              <a:t>Receptionist</a:t>
            </a:r>
          </a:p>
          <a:p>
            <a:pPr algn="ctr"/>
            <a:r>
              <a:rPr lang="en-GB" sz="1000" b="1" dirty="0"/>
              <a:t>MEHVISH BUTT</a:t>
            </a:r>
          </a:p>
          <a:p>
            <a:pPr algn="ctr"/>
            <a:endParaRPr lang="en-GB" sz="1000" b="1" dirty="0"/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5B3ACF21-34E8-49A1-9EC1-3C5938664BC8}"/>
              </a:ext>
            </a:extLst>
          </p:cNvPr>
          <p:cNvSpPr txBox="1"/>
          <p:nvPr/>
        </p:nvSpPr>
        <p:spPr>
          <a:xfrm>
            <a:off x="10771470" y="8439031"/>
            <a:ext cx="1674965" cy="4159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Autofit/>
          </a:bodyPr>
          <a:lstStyle/>
          <a:p>
            <a:pPr algn="ctr"/>
            <a:r>
              <a:rPr lang="en-GB" sz="1000" dirty="0"/>
              <a:t>Activities Intern </a:t>
            </a:r>
          </a:p>
          <a:p>
            <a:pPr algn="ctr"/>
            <a:r>
              <a:rPr lang="en-GB" sz="1000" b="1" dirty="0"/>
              <a:t>IMOGEN SANDERS</a:t>
            </a:r>
          </a:p>
          <a:p>
            <a:pPr algn="ctr"/>
            <a:endParaRPr lang="en-GB" sz="1000" b="1" dirty="0"/>
          </a:p>
        </p:txBody>
      </p:sp>
      <p:cxnSp>
        <p:nvCxnSpPr>
          <p:cNvPr id="217" name="Elbow Connector 98">
            <a:extLst>
              <a:ext uri="{FF2B5EF4-FFF2-40B4-BE49-F238E27FC236}">
                <a16:creationId xmlns:a16="http://schemas.microsoft.com/office/drawing/2014/main" id="{9B61EB3D-8A7A-4285-84B9-72F4B5E05597}"/>
              </a:ext>
            </a:extLst>
          </p:cNvPr>
          <p:cNvCxnSpPr>
            <a:cxnSpLocks/>
            <a:stCxn id="67" idx="3"/>
            <a:endCxn id="210" idx="1"/>
          </p:cNvCxnSpPr>
          <p:nvPr/>
        </p:nvCxnSpPr>
        <p:spPr>
          <a:xfrm>
            <a:off x="4342721" y="8643843"/>
            <a:ext cx="2406514" cy="51439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Straight Connector 381">
            <a:extLst>
              <a:ext uri="{FF2B5EF4-FFF2-40B4-BE49-F238E27FC236}">
                <a16:creationId xmlns:a16="http://schemas.microsoft.com/office/drawing/2014/main" id="{22E53C67-C9EE-4EE4-805D-446DF65450E4}"/>
              </a:ext>
            </a:extLst>
          </p:cNvPr>
          <p:cNvCxnSpPr>
            <a:cxnSpLocks/>
            <a:stCxn id="72" idx="3"/>
            <a:endCxn id="211" idx="1"/>
          </p:cNvCxnSpPr>
          <p:nvPr/>
        </p:nvCxnSpPr>
        <p:spPr>
          <a:xfrm flipV="1">
            <a:off x="10429763" y="8646994"/>
            <a:ext cx="341707" cy="1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7164AED8-CA40-4D25-8742-DDB420D09384}"/>
              </a:ext>
            </a:extLst>
          </p:cNvPr>
          <p:cNvSpPr txBox="1"/>
          <p:nvPr/>
        </p:nvSpPr>
        <p:spPr>
          <a:xfrm>
            <a:off x="10771468" y="966473"/>
            <a:ext cx="1674966" cy="4311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rmAutofit/>
          </a:bodyPr>
          <a:lstStyle/>
          <a:p>
            <a:pPr algn="ctr"/>
            <a:r>
              <a:rPr lang="en-GB" sz="1000" dirty="0"/>
              <a:t>Student Staff </a:t>
            </a:r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12C1133-1B9E-4BB5-9217-D0C21B25E21B}"/>
              </a:ext>
            </a:extLst>
          </p:cNvPr>
          <p:cNvSpPr txBox="1"/>
          <p:nvPr/>
        </p:nvSpPr>
        <p:spPr>
          <a:xfrm>
            <a:off x="10771469" y="264982"/>
            <a:ext cx="1674966" cy="4311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rmAutofit/>
          </a:bodyPr>
          <a:lstStyle/>
          <a:p>
            <a:pPr algn="ctr"/>
            <a:r>
              <a:rPr lang="en-GB" sz="1000" dirty="0"/>
              <a:t>Technical Supervisor</a:t>
            </a:r>
            <a:endParaRPr lang="en-GB" sz="1000" b="1" dirty="0"/>
          </a:p>
          <a:p>
            <a:pPr algn="ctr"/>
            <a:r>
              <a:rPr lang="en-GB" sz="1000" b="1" dirty="0"/>
              <a:t>DENNIS SMITH</a:t>
            </a:r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04C8D9-1FF8-4809-B4BC-0A5F29AFAC75}"/>
              </a:ext>
            </a:extLst>
          </p:cNvPr>
          <p:cNvSpPr txBox="1"/>
          <p:nvPr/>
        </p:nvSpPr>
        <p:spPr>
          <a:xfrm>
            <a:off x="10771469" y="3903873"/>
            <a:ext cx="1674966" cy="4800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rmAutofit/>
          </a:bodyPr>
          <a:lstStyle/>
          <a:p>
            <a:pPr algn="ctr"/>
            <a:r>
              <a:rPr lang="en-GB" sz="1000" dirty="0"/>
              <a:t>School Officers</a:t>
            </a:r>
          </a:p>
          <a:p>
            <a:pPr algn="ctr"/>
            <a:r>
              <a:rPr lang="en-GB" sz="1000" dirty="0"/>
              <a:t>Reps</a:t>
            </a:r>
          </a:p>
          <a:p>
            <a:pPr algn="ctr"/>
            <a:endParaRPr lang="en-GB" sz="1000" dirty="0"/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D4F0462E-537E-443D-AA7C-584BB3F8E6E0}"/>
              </a:ext>
            </a:extLst>
          </p:cNvPr>
          <p:cNvCxnSpPr>
            <a:cxnSpLocks/>
            <a:stCxn id="62" idx="3"/>
            <a:endCxn id="94" idx="1"/>
          </p:cNvCxnSpPr>
          <p:nvPr/>
        </p:nvCxnSpPr>
        <p:spPr>
          <a:xfrm>
            <a:off x="10446955" y="4143916"/>
            <a:ext cx="3245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lbow Connector 102">
            <a:extLst>
              <a:ext uri="{FF2B5EF4-FFF2-40B4-BE49-F238E27FC236}">
                <a16:creationId xmlns:a16="http://schemas.microsoft.com/office/drawing/2014/main" id="{63569295-2408-499F-9065-86AAA0166B97}"/>
              </a:ext>
            </a:extLst>
          </p:cNvPr>
          <p:cNvCxnSpPr>
            <a:cxnSpLocks/>
            <a:stCxn id="73" idx="1"/>
            <a:endCxn id="59" idx="3"/>
          </p:cNvCxnSpPr>
          <p:nvPr/>
        </p:nvCxnSpPr>
        <p:spPr>
          <a:xfrm rot="10800000">
            <a:off x="6449853" y="475013"/>
            <a:ext cx="304903" cy="306639"/>
          </a:xfrm>
          <a:prstGeom prst="bentConnector3">
            <a:avLst>
              <a:gd name="adj1" fmla="val 7099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FC2189CC-2D50-4552-92A1-2DF18F473317}"/>
              </a:ext>
            </a:extLst>
          </p:cNvPr>
          <p:cNvCxnSpPr>
            <a:cxnSpLocks/>
            <a:stCxn id="59" idx="3"/>
            <a:endCxn id="71" idx="1"/>
          </p:cNvCxnSpPr>
          <p:nvPr/>
        </p:nvCxnSpPr>
        <p:spPr>
          <a:xfrm>
            <a:off x="6449852" y="475012"/>
            <a:ext cx="4321617" cy="5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02">
            <a:extLst>
              <a:ext uri="{FF2B5EF4-FFF2-40B4-BE49-F238E27FC236}">
                <a16:creationId xmlns:a16="http://schemas.microsoft.com/office/drawing/2014/main" id="{354CC255-8204-4990-997D-50CB97281115}"/>
              </a:ext>
            </a:extLst>
          </p:cNvPr>
          <p:cNvCxnSpPr>
            <a:cxnSpLocks/>
            <a:stCxn id="68" idx="1"/>
            <a:endCxn id="59" idx="3"/>
          </p:cNvCxnSpPr>
          <p:nvPr/>
        </p:nvCxnSpPr>
        <p:spPr>
          <a:xfrm rot="10800000">
            <a:off x="6449852" y="475012"/>
            <a:ext cx="4321616" cy="707042"/>
          </a:xfrm>
          <a:prstGeom prst="bentConnector3">
            <a:avLst>
              <a:gd name="adj1" fmla="val 980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lbow Connector 102">
            <a:extLst>
              <a:ext uri="{FF2B5EF4-FFF2-40B4-BE49-F238E27FC236}">
                <a16:creationId xmlns:a16="http://schemas.microsoft.com/office/drawing/2014/main" id="{96E331C9-CC99-4F9C-9AE1-BEC024655A25}"/>
              </a:ext>
            </a:extLst>
          </p:cNvPr>
          <p:cNvCxnSpPr>
            <a:cxnSpLocks/>
            <a:stCxn id="68" idx="1"/>
            <a:endCxn id="64" idx="3"/>
          </p:cNvCxnSpPr>
          <p:nvPr/>
        </p:nvCxnSpPr>
        <p:spPr>
          <a:xfrm rot="10800000" flipV="1">
            <a:off x="6432236" y="1182053"/>
            <a:ext cx="4339233" cy="382523"/>
          </a:xfrm>
          <a:prstGeom prst="bentConnector3">
            <a:avLst>
              <a:gd name="adj1" fmla="val 9762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B7B6AAE2-09DE-4E52-9D0C-75592A79DEE5}"/>
              </a:ext>
            </a:extLst>
          </p:cNvPr>
          <p:cNvSpPr txBox="1"/>
          <p:nvPr/>
        </p:nvSpPr>
        <p:spPr>
          <a:xfrm>
            <a:off x="6766571" y="1353534"/>
            <a:ext cx="3670560" cy="4311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22191" tIns="61096" rIns="122191" bIns="61096" rtlCol="0">
            <a:normAutofit/>
          </a:bodyPr>
          <a:lstStyle/>
          <a:p>
            <a:pPr algn="ctr"/>
            <a:r>
              <a:rPr lang="en-GB" sz="1000" dirty="0"/>
              <a:t>Trainee Venue Manager</a:t>
            </a:r>
            <a:endParaRPr lang="en-GB" sz="1000" b="1" dirty="0"/>
          </a:p>
          <a:p>
            <a:pPr algn="ctr"/>
            <a:r>
              <a:rPr lang="en-GB" sz="1000" b="1" dirty="0"/>
              <a:t>ZUZANNA WAWRZKIEWICZ</a:t>
            </a:r>
          </a:p>
          <a:p>
            <a:endParaRPr lang="en-GB" sz="1000" dirty="0"/>
          </a:p>
        </p:txBody>
      </p:sp>
      <p:cxnSp>
        <p:nvCxnSpPr>
          <p:cNvPr id="70" name="Elbow Connector 102">
            <a:extLst>
              <a:ext uri="{FF2B5EF4-FFF2-40B4-BE49-F238E27FC236}">
                <a16:creationId xmlns:a16="http://schemas.microsoft.com/office/drawing/2014/main" id="{64E0E14D-0328-4E75-8CEF-4E98739C1B3D}"/>
              </a:ext>
            </a:extLst>
          </p:cNvPr>
          <p:cNvCxnSpPr>
            <a:cxnSpLocks/>
            <a:stCxn id="68" idx="1"/>
            <a:endCxn id="69" idx="3"/>
          </p:cNvCxnSpPr>
          <p:nvPr/>
        </p:nvCxnSpPr>
        <p:spPr>
          <a:xfrm rot="10800000" flipV="1">
            <a:off x="10437132" y="1182053"/>
            <a:ext cx="334337" cy="38706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102">
            <a:extLst>
              <a:ext uri="{FF2B5EF4-FFF2-40B4-BE49-F238E27FC236}">
                <a16:creationId xmlns:a16="http://schemas.microsoft.com/office/drawing/2014/main" id="{AD69E516-7874-4C0D-9A6D-903AF6D687E3}"/>
              </a:ext>
            </a:extLst>
          </p:cNvPr>
          <p:cNvCxnSpPr>
            <a:cxnSpLocks/>
            <a:stCxn id="69" idx="1"/>
            <a:endCxn id="64" idx="3"/>
          </p:cNvCxnSpPr>
          <p:nvPr/>
        </p:nvCxnSpPr>
        <p:spPr>
          <a:xfrm rot="10800000">
            <a:off x="6432235" y="1564577"/>
            <a:ext cx="334336" cy="453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282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3352</TotalTime>
  <Words>247</Words>
  <Application>Microsoft Office PowerPoint</Application>
  <PresentationFormat>A3 Paper (297x420 mm)</PresentationFormat>
  <Paragraphs>83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Bucks New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sjacks01</dc:creator>
  <cp:lastModifiedBy>Sarah Jackson</cp:lastModifiedBy>
  <cp:revision>120</cp:revision>
  <cp:lastPrinted>2024-01-10T12:38:50Z</cp:lastPrinted>
  <dcterms:created xsi:type="dcterms:W3CDTF">2015-01-15T12:32:15Z</dcterms:created>
  <dcterms:modified xsi:type="dcterms:W3CDTF">2024-01-10T12:38:54Z</dcterms:modified>
</cp:coreProperties>
</file>